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7" r:id="rId2"/>
    <p:sldId id="258" r:id="rId3"/>
    <p:sldId id="284" r:id="rId4"/>
    <p:sldId id="262" r:id="rId5"/>
    <p:sldId id="278" r:id="rId6"/>
    <p:sldId id="277" r:id="rId7"/>
    <p:sldId id="286" r:id="rId8"/>
    <p:sldId id="288" r:id="rId9"/>
    <p:sldId id="289" r:id="rId10"/>
    <p:sldId id="290" r:id="rId11"/>
    <p:sldId id="291" r:id="rId12"/>
    <p:sldId id="271" r:id="rId13"/>
    <p:sldId id="300" r:id="rId14"/>
    <p:sldId id="293" r:id="rId15"/>
    <p:sldId id="296" r:id="rId16"/>
    <p:sldId id="301" r:id="rId17"/>
    <p:sldId id="298" r:id="rId18"/>
    <p:sldId id="303" r:id="rId19"/>
    <p:sldId id="302" r:id="rId20"/>
    <p:sldId id="299" r:id="rId21"/>
    <p:sldId id="30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2585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014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BF3EA2-623F-4D3C-A24F-EF8C1FD36C0D}" type="datetimeFigureOut">
              <a:rPr lang="en-US" smtClean="0"/>
              <a:t>4/2/2014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15A2E-D864-44F7-88E7-D839772EFC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2644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2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3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5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7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8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9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10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>
              <a:cs typeface="Arial" pitchFamily="34" charset="0"/>
            </a:endParaRPr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79409A-064E-4F87-9EB3-90CCAA1A42A5}" type="slidenum">
              <a:rPr lang="en-GB" smtClean="0">
                <a:solidFill>
                  <a:prstClr val="black"/>
                </a:solidFill>
                <a:cs typeface="Arial" pitchFamily="34" charset="0"/>
              </a:rPr>
              <a:pPr/>
              <a:t>11</a:t>
            </a:fld>
            <a:endParaRPr lang="en-GB" smtClean="0">
              <a:solidFill>
                <a:prstClr val="black"/>
              </a:solidFill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4000" y="442800"/>
            <a:ext cx="6048000" cy="2124000"/>
          </a:xfrm>
        </p:spPr>
        <p:txBody>
          <a:bodyPr>
            <a:normAutofit/>
          </a:bodyPr>
          <a:lstStyle>
            <a:lvl1pPr>
              <a:defRPr sz="5000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600" y="2656800"/>
            <a:ext cx="6048000" cy="98640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777600" y="3888000"/>
            <a:ext cx="6048000" cy="216000"/>
          </a:xfrm>
        </p:spPr>
        <p:txBody>
          <a:bodyPr wrap="none">
            <a:noAutofit/>
          </a:bodyPr>
          <a:lstStyle>
            <a:lvl1pPr>
              <a:defRPr sz="18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8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06.11.2012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258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oorloop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60" y="232827"/>
            <a:ext cx="3816424" cy="550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947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ing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31200" y="2815200"/>
            <a:ext cx="6048000" cy="1386000"/>
          </a:xfrm>
        </p:spPr>
        <p:txBody>
          <a:bodyPr>
            <a:noAutofit/>
          </a:bodyPr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14"/>
          <a:stretch/>
        </p:blipFill>
        <p:spPr>
          <a:xfrm>
            <a:off x="284400" y="284400"/>
            <a:ext cx="2595600" cy="23580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2543" r="-1" b="14"/>
          <a:stretch/>
        </p:blipFill>
        <p:spPr>
          <a:xfrm>
            <a:off x="204451" y="5157352"/>
            <a:ext cx="26676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3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400" y="1512000"/>
            <a:ext cx="7210800" cy="4752000"/>
          </a:xfrm>
        </p:spPr>
        <p:txBody>
          <a:bodyPr>
            <a:no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788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ck and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0400" y="1512000"/>
            <a:ext cx="7210800" cy="20160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70400" y="3780000"/>
            <a:ext cx="3492000" cy="1440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453200" y="3780000"/>
            <a:ext cx="3492000" cy="1440000"/>
          </a:xfrm>
        </p:spPr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  <a:lvl2pPr>
              <a:defRPr>
                <a:solidFill>
                  <a:schemeClr val="accent3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3"/>
                </a:solidFill>
              </a:defRPr>
            </a:lvl4pPr>
            <a:lvl5pPr>
              <a:defRPr>
                <a:solidFill>
                  <a:schemeClr val="accent3"/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08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1200" y="403200"/>
            <a:ext cx="7148386" cy="52547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8400" y="928670"/>
            <a:ext cx="7141186" cy="428628"/>
          </a:xfrm>
        </p:spPr>
        <p:txBody>
          <a:bodyPr anchor="t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11" name="Chart Placeholder 10"/>
          <p:cNvSpPr>
            <a:spLocks noGrp="1"/>
          </p:cNvSpPr>
          <p:nvPr>
            <p:ph type="chart" sz="quarter" idx="13"/>
          </p:nvPr>
        </p:nvSpPr>
        <p:spPr>
          <a:xfrm>
            <a:off x="770400" y="1571613"/>
            <a:ext cx="3456000" cy="3571900"/>
          </a:xfrm>
        </p:spPr>
        <p:txBody>
          <a:bodyPr/>
          <a:lstStyle/>
          <a:p>
            <a:r>
              <a:rPr lang="nl-NL" smtClean="0"/>
              <a:t>Klik op het pictogram als u een grafiek wilt toevoegen</a:t>
            </a:r>
            <a:endParaRPr lang="en-US" dirty="0"/>
          </a:p>
        </p:txBody>
      </p:sp>
      <p:sp>
        <p:nvSpPr>
          <p:cNvPr id="12" name="Chart Placeholder 10"/>
          <p:cNvSpPr>
            <a:spLocks noGrp="1"/>
          </p:cNvSpPr>
          <p:nvPr>
            <p:ph type="chart" sz="quarter" idx="14"/>
          </p:nvPr>
        </p:nvSpPr>
        <p:spPr>
          <a:xfrm>
            <a:off x="4464000" y="1571613"/>
            <a:ext cx="3456000" cy="3571900"/>
          </a:xfrm>
        </p:spPr>
        <p:txBody>
          <a:bodyPr/>
          <a:lstStyle/>
          <a:p>
            <a:r>
              <a:rPr lang="nl-NL" smtClean="0"/>
              <a:t>Klik op het pictogram als u een grafiek wilt toevoegen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403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8400" y="1573200"/>
            <a:ext cx="3456000" cy="471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8000" y="1573200"/>
            <a:ext cx="3456000" cy="47160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623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c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>
                <a:solidFill>
                  <a:srgbClr val="FFFFFF"/>
                </a:solidFill>
              </a:rPr>
              <a:t>06.11.2012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>
                <a:solidFill>
                  <a:srgbClr val="FFFFFF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A59F789-2A09-4E87-83B9-E95F2BD77D54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788400" y="908720"/>
            <a:ext cx="7100378" cy="4752568"/>
          </a:xfrm>
        </p:spPr>
        <p:txBody>
          <a:bodyPr/>
          <a:lstStyle/>
          <a:p>
            <a:r>
              <a:rPr lang="nl-NL" smtClean="0"/>
              <a:t>Klik op het pictogram als u een afbeelding wilt toevoegen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1199" y="5772012"/>
            <a:ext cx="780389" cy="70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235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8400" y="4359600"/>
            <a:ext cx="3456000" cy="63976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8400" y="1573200"/>
            <a:ext cx="3456000" cy="266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28000" y="4359600"/>
            <a:ext cx="3456000" cy="639762"/>
          </a:xfrm>
        </p:spPr>
        <p:txBody>
          <a:bodyPr anchor="t">
            <a:normAutofit/>
          </a:bodyPr>
          <a:lstStyle>
            <a:lvl1pPr marL="0" indent="0">
              <a:buNone/>
              <a:defRPr sz="1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28000" y="1573200"/>
            <a:ext cx="3456000" cy="26640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980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757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912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1200" y="403200"/>
            <a:ext cx="7200000" cy="9576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0400" y="1512000"/>
            <a:ext cx="7210800" cy="4716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7950" y="6328800"/>
            <a:ext cx="774000" cy="180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r>
              <a:rPr lang="nl-NL" smtClean="0">
                <a:solidFill>
                  <a:srgbClr val="E3004A"/>
                </a:solidFill>
              </a:rPr>
              <a:t>06.11.2012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71604" y="6328800"/>
            <a:ext cx="4500594" cy="180000"/>
          </a:xfrm>
          <a:prstGeom prst="rect">
            <a:avLst/>
          </a:prstGeom>
        </p:spPr>
        <p:txBody>
          <a:bodyPr vert="horz" wrap="none" lIns="0" tIns="0" rIns="0" bIns="0" rtlCol="0" anchor="b" anchorCtr="0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r>
              <a:rPr lang="nl-NL" smtClean="0">
                <a:solidFill>
                  <a:srgbClr val="E3004A"/>
                </a:solidFill>
              </a:rPr>
              <a:t>Voettekst vullen: Invoegen|Koptekst en voettekst / Insert|Header &amp; Footer</a:t>
            </a:r>
            <a:endParaRPr lang="en-US" dirty="0">
              <a:solidFill>
                <a:srgbClr val="E3004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15272" y="6328800"/>
            <a:ext cx="398948" cy="180000"/>
          </a:xfrm>
          <a:prstGeom prst="rect">
            <a:avLst/>
          </a:prstGeom>
        </p:spPr>
        <p:txBody>
          <a:bodyPr vert="horz" wrap="none" lIns="0" tIns="0" rIns="0" bIns="0" rtlCol="0" anchor="b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AA59F789-2A09-4E87-83B9-E95F2BD77D54}" type="slidenum">
              <a:rPr lang="en-US" smtClean="0">
                <a:solidFill>
                  <a:srgbClr val="E3004A"/>
                </a:solidFill>
              </a:rPr>
              <a:pPr/>
              <a:t>‹#›</a:t>
            </a:fld>
            <a:endParaRPr lang="en-US" dirty="0">
              <a:solidFill>
                <a:srgbClr val="E3004A"/>
              </a:solidFill>
            </a:endParaRPr>
          </a:p>
        </p:txBody>
      </p:sp>
      <p:pic>
        <p:nvPicPr>
          <p:cNvPr id="15" name="Picture 14" descr="Enkel logo naturalis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00" y="5771584"/>
            <a:ext cx="307228" cy="7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17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6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1600" indent="-201600" algn="l" defTabSz="914400" rtl="0" eaLnBrk="1" latinLnBrk="0" hangingPunct="1">
        <a:lnSpc>
          <a:spcPct val="90000"/>
        </a:lnSpc>
        <a:spcBef>
          <a:spcPts val="0"/>
        </a:spcBef>
        <a:spcAft>
          <a:spcPts val="120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super-b@naturalis.nl" TargetMode="Externa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mailto:super-b@naturalis.nl" TargetMode="Externa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super-b@naturalis.nl" TargetMode="Externa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5.jpg"/><Relationship Id="rId4" Type="http://schemas.openxmlformats.org/officeDocument/2006/relationships/image" Target="../media/image16.png"/><Relationship Id="rId9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/>
          <p:nvPr/>
        </p:nvSpPr>
        <p:spPr>
          <a:xfrm flipH="1">
            <a:off x="4932040" y="4194954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5400" b="1" dirty="0" smtClean="0"/>
              <a:t>Koos </a:t>
            </a:r>
            <a:r>
              <a:rPr lang="nl-NL" sz="5400" b="1" dirty="0" err="1" smtClean="0"/>
              <a:t>Biesmeijer</a:t>
            </a:r>
            <a:endParaRPr lang="en-US" sz="5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76672"/>
            <a:ext cx="3716104" cy="363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4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1000" contrast="-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1" y="1631594"/>
            <a:ext cx="1852041" cy="1428655"/>
          </a:xfrm>
          <a:prstGeom prst="rect">
            <a:avLst/>
          </a:prstGeom>
        </p:spPr>
      </p:pic>
      <p:sp>
        <p:nvSpPr>
          <p:cNvPr id="9" name="Rounded Rectangle 6"/>
          <p:cNvSpPr/>
          <p:nvPr/>
        </p:nvSpPr>
        <p:spPr>
          <a:xfrm>
            <a:off x="1331640" y="357301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sz="2000" b="1" dirty="0" smtClean="0">
                <a:solidFill>
                  <a:schemeClr val="tx2"/>
                </a:solidFill>
              </a:rPr>
              <a:t>Drivers of </a:t>
            </a:r>
            <a:r>
              <a:rPr lang="nl-NL" sz="2000" b="1" dirty="0" err="1" smtClean="0">
                <a:solidFill>
                  <a:schemeClr val="tx2"/>
                </a:solidFill>
              </a:rPr>
              <a:t>pollinator</a:t>
            </a:r>
            <a:r>
              <a:rPr lang="nl-NL" sz="2000" b="1" dirty="0" smtClean="0">
                <a:solidFill>
                  <a:schemeClr val="tx2"/>
                </a:solidFill>
              </a:rPr>
              <a:t> </a:t>
            </a:r>
            <a:r>
              <a:rPr lang="nl-NL" sz="2000" b="1" dirty="0" err="1" smtClean="0">
                <a:solidFill>
                  <a:schemeClr val="tx2"/>
                </a:solidFill>
              </a:rPr>
              <a:t>loss</a:t>
            </a:r>
            <a:endParaRPr lang="nl-NL" sz="2000" b="1" dirty="0" smtClean="0">
              <a:solidFill>
                <a:schemeClr val="tx2"/>
              </a:solidFill>
            </a:endParaRP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>
                <a:solidFill>
                  <a:schemeClr val="tx1"/>
                </a:solidFill>
              </a:rPr>
              <a:t>Marc Brown</a:t>
            </a:r>
          </a:p>
          <a:p>
            <a:pPr algn="ctr"/>
            <a:r>
              <a:rPr lang="nl-NL" sz="1600" b="1" dirty="0">
                <a:solidFill>
                  <a:schemeClr val="tx2"/>
                </a:solidFill>
              </a:rPr>
              <a:t> </a:t>
            </a:r>
            <a:r>
              <a:rPr lang="nl-NL" sz="1600" dirty="0">
                <a:solidFill>
                  <a:schemeClr val="tx2"/>
                </a:solidFill>
              </a:rPr>
              <a:t>[UK]</a:t>
            </a: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Rob </a:t>
            </a:r>
            <a:r>
              <a:rPr lang="nl-NL" sz="1600" b="1" dirty="0" smtClean="0">
                <a:solidFill>
                  <a:schemeClr val="tx1"/>
                </a:solidFill>
              </a:rPr>
              <a:t>Paxton</a:t>
            </a: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[Germany]</a:t>
            </a:r>
          </a:p>
          <a:p>
            <a:pPr algn="ctr"/>
            <a:endParaRPr lang="nl-NL" sz="1600" dirty="0" smtClean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will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address</a:t>
            </a:r>
            <a:r>
              <a:rPr lang="nl-NL" sz="4000" b="1" dirty="0" smtClean="0">
                <a:solidFill>
                  <a:schemeClr val="tx2"/>
                </a:solidFill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685865" y="3060249"/>
            <a:ext cx="130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Black" panose="020B0A04020102020204" pitchFamily="34" charset="0"/>
              </a:rPr>
              <a:t>WP 4</a:t>
            </a:r>
            <a:endParaRPr lang="en-GB" sz="3200" b="1" dirty="0">
              <a:latin typeface="Arial Black" panose="020B0A04020102020204" pitchFamily="34" charset="0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3707904" y="1627129"/>
            <a:ext cx="518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Determine whether managed and wild </a:t>
            </a:r>
            <a:r>
              <a:rPr lang="en-US" b="1" dirty="0" smtClean="0"/>
              <a:t>pollinator populations </a:t>
            </a:r>
            <a:r>
              <a:rPr lang="en-US" b="1" dirty="0">
                <a:solidFill>
                  <a:schemeClr val="tx2"/>
                </a:solidFill>
              </a:rPr>
              <a:t>respond differentially </a:t>
            </a:r>
            <a:r>
              <a:rPr lang="en-US" b="1" dirty="0"/>
              <a:t>to drivers</a:t>
            </a:r>
            <a:endParaRPr lang="en-GB" dirty="0"/>
          </a:p>
        </p:txBody>
      </p:sp>
      <p:sp>
        <p:nvSpPr>
          <p:cNvPr id="5" name="Rechthoek 4"/>
          <p:cNvSpPr/>
          <p:nvPr/>
        </p:nvSpPr>
        <p:spPr>
          <a:xfrm>
            <a:off x="3707904" y="2713601"/>
            <a:ext cx="51845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Determine whether the major drivers identified </a:t>
            </a:r>
            <a:r>
              <a:rPr lang="en-US" b="1" dirty="0" smtClean="0"/>
              <a:t>above </a:t>
            </a:r>
            <a:r>
              <a:rPr lang="en-US" b="1" dirty="0" smtClean="0">
                <a:solidFill>
                  <a:schemeClr val="tx2"/>
                </a:solidFill>
              </a:rPr>
              <a:t>act </a:t>
            </a:r>
            <a:r>
              <a:rPr lang="en-US" b="1" dirty="0">
                <a:solidFill>
                  <a:schemeClr val="tx2"/>
                </a:solidFill>
              </a:rPr>
              <a:t>differentially </a:t>
            </a:r>
            <a:r>
              <a:rPr lang="en-US" b="1" dirty="0"/>
              <a:t>across European </a:t>
            </a:r>
            <a:r>
              <a:rPr lang="en-US" b="1" dirty="0" smtClean="0"/>
              <a:t>climatic </a:t>
            </a:r>
            <a:r>
              <a:rPr lang="en-GB" b="1" dirty="0" smtClean="0"/>
              <a:t>zones</a:t>
            </a:r>
            <a:endParaRPr lang="en-GB" dirty="0"/>
          </a:p>
        </p:txBody>
      </p:sp>
      <p:sp>
        <p:nvSpPr>
          <p:cNvPr id="6" name="Rechthoek 5"/>
          <p:cNvSpPr/>
          <p:nvPr/>
        </p:nvSpPr>
        <p:spPr>
          <a:xfrm>
            <a:off x="3707904" y="4077072"/>
            <a:ext cx="51845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Develop </a:t>
            </a:r>
            <a:r>
              <a:rPr lang="en-US" b="1" dirty="0" smtClean="0">
                <a:solidFill>
                  <a:schemeClr val="tx2"/>
                </a:solidFill>
              </a:rPr>
              <a:t>monitoring protocols </a:t>
            </a:r>
            <a:r>
              <a:rPr lang="en-US" b="1" dirty="0" smtClean="0"/>
              <a:t>and a </a:t>
            </a:r>
            <a:r>
              <a:rPr lang="en-US" b="1" dirty="0" err="1">
                <a:solidFill>
                  <a:schemeClr val="tx2"/>
                </a:solidFill>
              </a:rPr>
              <a:t>modelling</a:t>
            </a:r>
            <a:r>
              <a:rPr lang="en-US" b="1" dirty="0">
                <a:solidFill>
                  <a:schemeClr val="tx2"/>
                </a:solidFill>
              </a:rPr>
              <a:t> approach </a:t>
            </a:r>
            <a:r>
              <a:rPr lang="en-US" b="1" dirty="0"/>
              <a:t>to </a:t>
            </a:r>
            <a:r>
              <a:rPr lang="en-US" b="1" dirty="0" smtClean="0"/>
              <a:t>assess and predict </a:t>
            </a:r>
            <a:r>
              <a:rPr lang="en-US" b="1" dirty="0"/>
              <a:t>how changes in major drivers and their interactions </a:t>
            </a:r>
            <a:r>
              <a:rPr lang="en-US" b="1" dirty="0" smtClean="0"/>
              <a:t>will impact </a:t>
            </a:r>
            <a:r>
              <a:rPr lang="en-US" b="1" dirty="0"/>
              <a:t>wild and managed bee populations and the service provision of pollination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49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6"/>
          <p:cNvSpPr/>
          <p:nvPr/>
        </p:nvSpPr>
        <p:spPr>
          <a:xfrm>
            <a:off x="1331640" y="321297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b="1" dirty="0" err="1" smtClean="0">
                <a:solidFill>
                  <a:schemeClr val="tx2"/>
                </a:solidFill>
              </a:rPr>
              <a:t>Dissemination</a:t>
            </a:r>
            <a:endParaRPr lang="nl-NL" b="1" dirty="0" smtClean="0">
              <a:solidFill>
                <a:schemeClr val="tx2"/>
              </a:solidFill>
            </a:endParaRPr>
          </a:p>
          <a:p>
            <a:pPr algn="ctr"/>
            <a:r>
              <a:rPr lang="nl-NL" b="1" dirty="0" smtClean="0">
                <a:solidFill>
                  <a:schemeClr val="tx2"/>
                </a:solidFill>
              </a:rPr>
              <a:t>Plan</a:t>
            </a: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Lynn </a:t>
            </a:r>
            <a:r>
              <a:rPr lang="nl-NL" sz="1600" b="1" dirty="0">
                <a:solidFill>
                  <a:schemeClr val="tx1"/>
                </a:solidFill>
              </a:rPr>
              <a:t>Dicks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>
                <a:solidFill>
                  <a:schemeClr val="tx2"/>
                </a:solidFill>
              </a:rPr>
              <a:t>[UK]</a:t>
            </a:r>
            <a:endParaRPr lang="nl-NL" sz="1600" b="1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err="1" smtClean="0">
                <a:solidFill>
                  <a:schemeClr val="tx1"/>
                </a:solidFill>
              </a:rPr>
              <a:t>Lyubomir</a:t>
            </a:r>
            <a:r>
              <a:rPr lang="nl-NL" sz="1600" b="1" dirty="0" smtClean="0">
                <a:solidFill>
                  <a:schemeClr val="tx1"/>
                </a:solidFill>
              </a:rPr>
              <a:t> </a:t>
            </a:r>
            <a:r>
              <a:rPr lang="nl-NL" sz="1600" b="1" dirty="0" err="1">
                <a:solidFill>
                  <a:schemeClr val="tx1"/>
                </a:solidFill>
              </a:rPr>
              <a:t>Penev</a:t>
            </a:r>
            <a:r>
              <a:rPr lang="nl-NL" sz="1600" b="1" dirty="0">
                <a:solidFill>
                  <a:schemeClr val="tx1"/>
                </a:solidFill>
              </a:rPr>
              <a:t> </a:t>
            </a:r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>
                <a:solidFill>
                  <a:schemeClr val="tx2"/>
                </a:solidFill>
              </a:rPr>
              <a:t>[Bulgaria] </a:t>
            </a:r>
            <a:endParaRPr lang="nl-NL" sz="1600" dirty="0" smtClean="0">
              <a:solidFill>
                <a:schemeClr val="tx2"/>
              </a:solidFill>
            </a:endParaRPr>
          </a:p>
          <a:p>
            <a:pPr algn="ctr"/>
            <a:endParaRPr lang="nl-NL" sz="1600" dirty="0" smtClean="0">
              <a:solidFill>
                <a:schemeClr val="tx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dissemination</a:t>
            </a:r>
            <a:r>
              <a:rPr lang="nl-NL" sz="4000" b="1" dirty="0" smtClean="0">
                <a:solidFill>
                  <a:schemeClr val="tx2"/>
                </a:solidFill>
              </a:rPr>
              <a:t> plan</a:t>
            </a:r>
            <a:endParaRPr lang="en-US" sz="2800" b="1" dirty="0">
              <a:solidFill>
                <a:schemeClr val="tx2"/>
              </a:solidFill>
            </a:endParaRPr>
          </a:p>
        </p:txBody>
      </p:sp>
      <p:pic>
        <p:nvPicPr>
          <p:cNvPr id="12" name="Picture 2" descr="\\nnm.local\dino\koos.biesmeijer\Downloads\IMG_755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22" t="28354"/>
          <a:stretch/>
        </p:blipFill>
        <p:spPr bwMode="auto">
          <a:xfrm>
            <a:off x="1331641" y="1779405"/>
            <a:ext cx="1852617" cy="121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hoek 2"/>
          <p:cNvSpPr/>
          <p:nvPr/>
        </p:nvSpPr>
        <p:spPr>
          <a:xfrm>
            <a:off x="3851920" y="1779405"/>
            <a:ext cx="51125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tx2"/>
                </a:solidFill>
              </a:rPr>
              <a:t>Website</a:t>
            </a:r>
            <a:r>
              <a:rPr lang="en-GB" b="1" dirty="0" smtClean="0"/>
              <a:t> with dedicated stakeholder section and materials</a:t>
            </a:r>
          </a:p>
          <a:p>
            <a:endParaRPr lang="en-GB" b="1" dirty="0"/>
          </a:p>
          <a:p>
            <a:r>
              <a:rPr lang="en-GB" b="1" dirty="0" smtClean="0"/>
              <a:t>Research-</a:t>
            </a:r>
            <a:r>
              <a:rPr lang="en-GB" b="1" dirty="0" smtClean="0">
                <a:solidFill>
                  <a:schemeClr val="tx2"/>
                </a:solidFill>
              </a:rPr>
              <a:t>stakeholder </a:t>
            </a:r>
            <a:r>
              <a:rPr lang="en-GB" b="1" dirty="0"/>
              <a:t>agenda-setting </a:t>
            </a:r>
            <a:r>
              <a:rPr lang="en-GB" b="1" dirty="0" smtClean="0"/>
              <a:t>workshop</a:t>
            </a:r>
          </a:p>
          <a:p>
            <a:endParaRPr lang="en-US" b="1" dirty="0"/>
          </a:p>
          <a:p>
            <a:r>
              <a:rPr lang="en-US" b="1" dirty="0" smtClean="0"/>
              <a:t>Workshop to identify </a:t>
            </a:r>
            <a:r>
              <a:rPr lang="en-US" b="1" dirty="0" smtClean="0">
                <a:solidFill>
                  <a:schemeClr val="tx2"/>
                </a:solidFill>
              </a:rPr>
              <a:t>policy</a:t>
            </a:r>
            <a:r>
              <a:rPr lang="en-US" b="1" dirty="0" smtClean="0"/>
              <a:t> opportunities</a:t>
            </a:r>
          </a:p>
          <a:p>
            <a:endParaRPr lang="en-US" b="1" dirty="0"/>
          </a:p>
          <a:p>
            <a:r>
              <a:rPr lang="en-US" b="1" dirty="0" smtClean="0">
                <a:solidFill>
                  <a:schemeClr val="tx2"/>
                </a:solidFill>
              </a:rPr>
              <a:t>Outreach training </a:t>
            </a:r>
            <a:r>
              <a:rPr lang="en-US" b="1" dirty="0" smtClean="0"/>
              <a:t>for scientists</a:t>
            </a:r>
          </a:p>
          <a:p>
            <a:endParaRPr lang="en-US" b="1" dirty="0"/>
          </a:p>
          <a:p>
            <a:r>
              <a:rPr lang="en-US" b="1" dirty="0" smtClean="0">
                <a:solidFill>
                  <a:schemeClr val="tx2"/>
                </a:solidFill>
              </a:rPr>
              <a:t>Build partnerships </a:t>
            </a:r>
            <a:r>
              <a:rPr lang="en-US" b="1" dirty="0" smtClean="0"/>
              <a:t>between farmers, business, beekeepers, professionals</a:t>
            </a:r>
          </a:p>
          <a:p>
            <a:endParaRPr lang="en-US" b="1" dirty="0"/>
          </a:p>
          <a:p>
            <a:r>
              <a:rPr lang="en-US" b="1" dirty="0" smtClean="0"/>
              <a:t>…and much more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9416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6066" y="1136659"/>
            <a:ext cx="8280920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</a:pPr>
            <a:r>
              <a:rPr lang="en-US" sz="1600" dirty="0"/>
              <a:t>1) </a:t>
            </a:r>
            <a:r>
              <a:rPr lang="en-US" sz="1600" b="1" dirty="0" smtClean="0"/>
              <a:t>Novel crop pollination management guidelines </a:t>
            </a:r>
            <a:r>
              <a:rPr lang="en-US" sz="1600" dirty="0" smtClean="0"/>
              <a:t>to </a:t>
            </a:r>
            <a:r>
              <a:rPr lang="en-US" sz="1600" dirty="0"/>
              <a:t>be incorporated </a:t>
            </a:r>
            <a:r>
              <a:rPr lang="en-US" sz="1600" dirty="0" smtClean="0"/>
              <a:t>as a </a:t>
            </a:r>
            <a:r>
              <a:rPr lang="en-US" sz="1600" dirty="0" err="1"/>
              <a:t>recognised</a:t>
            </a:r>
            <a:r>
              <a:rPr lang="en-US" sz="1600" dirty="0"/>
              <a:t> agricultural input for pollinator-dependent cropping </a:t>
            </a:r>
            <a:r>
              <a:rPr lang="en-US" sz="1600" dirty="0" smtClean="0"/>
              <a:t>systems</a:t>
            </a:r>
            <a:endParaRPr lang="en-US" sz="1600" dirty="0"/>
          </a:p>
          <a:p>
            <a:pPr marL="180975" indent="-180975">
              <a:spcAft>
                <a:spcPts val="600"/>
              </a:spcAft>
            </a:pPr>
            <a:r>
              <a:rPr lang="en-US" sz="1600" dirty="0"/>
              <a:t>2) </a:t>
            </a:r>
            <a:r>
              <a:rPr lang="en-US" sz="1600" b="1" dirty="0" smtClean="0"/>
              <a:t>Assessment </a:t>
            </a:r>
            <a:r>
              <a:rPr lang="en-US" sz="1600" b="1" dirty="0"/>
              <a:t>of current crop pollination deficits, stability and resilience </a:t>
            </a:r>
            <a:r>
              <a:rPr lang="en-US" sz="1600" dirty="0"/>
              <a:t>in major European crop </a:t>
            </a:r>
            <a:r>
              <a:rPr lang="en-US" sz="1600" dirty="0" smtClean="0"/>
              <a:t>species and varieties</a:t>
            </a:r>
          </a:p>
          <a:p>
            <a:pPr marL="180975" indent="-180975">
              <a:spcAft>
                <a:spcPts val="600"/>
              </a:spcAft>
            </a:pPr>
            <a:r>
              <a:rPr lang="en-US" sz="1600" dirty="0" smtClean="0"/>
              <a:t>3) </a:t>
            </a:r>
            <a:r>
              <a:rPr lang="en-US" sz="1600" b="1" dirty="0" smtClean="0"/>
              <a:t>Standards for </a:t>
            </a:r>
            <a:r>
              <a:rPr lang="en-US" sz="1600" b="1" dirty="0"/>
              <a:t>field and laboratory research methods </a:t>
            </a:r>
            <a:r>
              <a:rPr lang="en-US" sz="1600" dirty="0"/>
              <a:t>for surveying and </a:t>
            </a:r>
            <a:r>
              <a:rPr lang="en-US" sz="1600" dirty="0" smtClean="0"/>
              <a:t>monitoring crop </a:t>
            </a:r>
            <a:r>
              <a:rPr lang="en-US" sz="1600" dirty="0"/>
              <a:t>pollination success and wild pollinator communities;</a:t>
            </a:r>
          </a:p>
          <a:p>
            <a:pPr marL="180975" indent="-180975">
              <a:spcAft>
                <a:spcPts val="600"/>
              </a:spcAft>
            </a:pPr>
            <a:r>
              <a:rPr lang="en-US" sz="1600" dirty="0"/>
              <a:t>3) </a:t>
            </a:r>
            <a:r>
              <a:rPr lang="en-US" sz="1600" b="1" dirty="0" smtClean="0"/>
              <a:t>Improved use </a:t>
            </a:r>
            <a:r>
              <a:rPr lang="en-US" sz="1600" b="1" dirty="0"/>
              <a:t>of managed bees</a:t>
            </a:r>
            <a:r>
              <a:rPr lang="en-US" sz="1600" dirty="0"/>
              <a:t>, particularly bumblebees </a:t>
            </a:r>
            <a:r>
              <a:rPr lang="en-US" sz="1600" dirty="0" smtClean="0"/>
              <a:t>and </a:t>
            </a:r>
            <a:r>
              <a:rPr lang="en-US" sz="1600" dirty="0"/>
              <a:t>mason bees </a:t>
            </a:r>
            <a:r>
              <a:rPr lang="en-US" sz="1600" dirty="0" smtClean="0"/>
              <a:t>as </a:t>
            </a:r>
            <a:r>
              <a:rPr lang="en-US" sz="1600" dirty="0"/>
              <a:t>effective and safe commercial crop pollination </a:t>
            </a:r>
            <a:r>
              <a:rPr lang="en-US" sz="1600" dirty="0" smtClean="0"/>
              <a:t>organisms</a:t>
            </a:r>
            <a:endParaRPr lang="en-US" sz="1600" dirty="0"/>
          </a:p>
          <a:p>
            <a:pPr marL="180975" indent="-180975">
              <a:spcAft>
                <a:spcPts val="600"/>
              </a:spcAft>
            </a:pPr>
            <a:r>
              <a:rPr lang="en-US" sz="1600" dirty="0"/>
              <a:t>4) </a:t>
            </a:r>
            <a:r>
              <a:rPr lang="en-US" sz="1600" b="1" dirty="0"/>
              <a:t>A review of methods to effectively mitigate loss </a:t>
            </a:r>
            <a:r>
              <a:rPr lang="en-US" sz="1600" dirty="0"/>
              <a:t>of pollination service for European crops, </a:t>
            </a:r>
            <a:r>
              <a:rPr lang="en-US" sz="1600" dirty="0" smtClean="0"/>
              <a:t>e.g.  for differences </a:t>
            </a:r>
            <a:r>
              <a:rPr lang="en-US" sz="1600" dirty="0"/>
              <a:t>in landscape, farming system and uptake of measures;</a:t>
            </a:r>
          </a:p>
          <a:p>
            <a:pPr marL="180975" indent="-180975">
              <a:spcAft>
                <a:spcPts val="600"/>
              </a:spcAft>
            </a:pPr>
            <a:r>
              <a:rPr lang="en-US" sz="1600" dirty="0"/>
              <a:t>5) </a:t>
            </a:r>
            <a:r>
              <a:rPr lang="en-US" sz="1600" b="1" dirty="0" smtClean="0"/>
              <a:t>Quantify the </a:t>
            </a:r>
            <a:r>
              <a:rPr lang="en-US" sz="1600" b="1" dirty="0"/>
              <a:t>relative contribution</a:t>
            </a:r>
            <a:r>
              <a:rPr lang="en-US" sz="1600" dirty="0"/>
              <a:t>, individually and in combination, </a:t>
            </a:r>
            <a:r>
              <a:rPr lang="en-US" sz="1600" b="1" dirty="0"/>
              <a:t>of factors driving </a:t>
            </a:r>
            <a:r>
              <a:rPr lang="en-US" sz="1600" b="1" dirty="0" smtClean="0"/>
              <a:t>declines</a:t>
            </a:r>
            <a:r>
              <a:rPr lang="en-US" sz="1600" dirty="0" smtClean="0"/>
              <a:t>, </a:t>
            </a:r>
            <a:r>
              <a:rPr lang="en-US" sz="1600" dirty="0"/>
              <a:t>with a focus on pathogens, nutrition, agrochemicals and </a:t>
            </a:r>
            <a:r>
              <a:rPr lang="en-US" sz="1600" dirty="0" smtClean="0"/>
              <a:t>human activities;</a:t>
            </a:r>
            <a:endParaRPr lang="en-US" sz="1600" dirty="0"/>
          </a:p>
          <a:p>
            <a:pPr marL="180975" indent="-180975">
              <a:spcAft>
                <a:spcPts val="600"/>
              </a:spcAft>
            </a:pPr>
            <a:r>
              <a:rPr lang="en-US" sz="1600" dirty="0"/>
              <a:t>6) </a:t>
            </a:r>
            <a:r>
              <a:rPr lang="en-US" sz="1600" b="1" dirty="0"/>
              <a:t>Improved wild pollinator conservation practice</a:t>
            </a:r>
            <a:r>
              <a:rPr lang="en-US" sz="1600" dirty="0"/>
              <a:t>, </a:t>
            </a:r>
            <a:endParaRPr lang="en-US" sz="1600" dirty="0" smtClean="0"/>
          </a:p>
          <a:p>
            <a:pPr marL="180975" indent="-180975">
              <a:spcAft>
                <a:spcPts val="600"/>
              </a:spcAft>
            </a:pPr>
            <a:r>
              <a:rPr lang="en-US" sz="1600" dirty="0" smtClean="0"/>
              <a:t>7</a:t>
            </a:r>
            <a:r>
              <a:rPr lang="en-US" sz="1600" dirty="0"/>
              <a:t>) Providing </a:t>
            </a:r>
            <a:r>
              <a:rPr lang="en-US" sz="1600" b="1" dirty="0"/>
              <a:t>robust evidence where current and emerging pollinator-related policies are lacking support </a:t>
            </a:r>
            <a:r>
              <a:rPr lang="en-US" sz="1600" dirty="0"/>
              <a:t>(</a:t>
            </a:r>
            <a:r>
              <a:rPr lang="en-US" sz="1600" dirty="0" smtClean="0"/>
              <a:t>e.g. pesticide </a:t>
            </a:r>
            <a:r>
              <a:rPr lang="en-US" sz="1600" dirty="0"/>
              <a:t>regulations).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260648"/>
            <a:ext cx="7568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400" b="1" dirty="0" err="1" smtClean="0">
                <a:solidFill>
                  <a:schemeClr val="tx2"/>
                </a:solidFill>
              </a:rPr>
              <a:t>will</a:t>
            </a:r>
            <a:r>
              <a:rPr lang="nl-NL" sz="4400" b="1" dirty="0" smtClean="0">
                <a:solidFill>
                  <a:schemeClr val="tx2"/>
                </a:solidFill>
              </a:rPr>
              <a:t> </a:t>
            </a:r>
            <a:r>
              <a:rPr lang="nl-NL" sz="4400" b="1" dirty="0" err="1" smtClean="0">
                <a:solidFill>
                  <a:schemeClr val="tx2"/>
                </a:solidFill>
              </a:rPr>
              <a:t>deliver</a:t>
            </a:r>
            <a:r>
              <a:rPr lang="nl-NL" sz="4400" b="1" dirty="0" smtClean="0">
                <a:solidFill>
                  <a:schemeClr val="tx2"/>
                </a:solidFill>
              </a:rPr>
              <a:t>:</a:t>
            </a:r>
            <a:endParaRPr lang="nl-NL" sz="4400" b="1" dirty="0">
              <a:solidFill>
                <a:schemeClr val="tx2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6030" y="1196752"/>
            <a:ext cx="8680991" cy="4154984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My </a:t>
            </a:r>
            <a:r>
              <a:rPr lang="nl-NL" sz="2400" b="1" dirty="0" err="1" smtClean="0">
                <a:solidFill>
                  <a:schemeClr val="tx2"/>
                </a:solidFill>
              </a:rPr>
              <a:t>ambition</a:t>
            </a:r>
            <a:r>
              <a:rPr lang="nl-NL" sz="2400" b="1" dirty="0" smtClean="0">
                <a:solidFill>
                  <a:schemeClr val="tx2"/>
                </a:solidFill>
              </a:rPr>
              <a:t> </a:t>
            </a:r>
            <a:r>
              <a:rPr lang="nl-NL" sz="2400" b="1" dirty="0" err="1" smtClean="0">
                <a:solidFill>
                  <a:schemeClr val="tx2"/>
                </a:solidFill>
              </a:rPr>
              <a:t>with</a:t>
            </a:r>
            <a:r>
              <a:rPr lang="nl-NL" sz="2400" b="1" dirty="0" smtClean="0">
                <a:solidFill>
                  <a:schemeClr val="tx2"/>
                </a:solidFill>
              </a:rPr>
              <a:t> Super-B:</a:t>
            </a:r>
          </a:p>
          <a:p>
            <a:r>
              <a:rPr lang="nl-NL" sz="2400" b="1" dirty="0" smtClean="0"/>
              <a:t>I hope </a:t>
            </a:r>
            <a:r>
              <a:rPr lang="nl-NL" sz="2400" b="1" dirty="0" err="1" smtClean="0"/>
              <a:t>that</a:t>
            </a:r>
            <a:r>
              <a:rPr lang="nl-NL" sz="2400" b="1" dirty="0" smtClean="0"/>
              <a:t> in 2018 Super-B </a:t>
            </a:r>
            <a:r>
              <a:rPr lang="nl-NL" sz="2400" b="1" dirty="0" err="1" smtClean="0"/>
              <a:t>activities</a:t>
            </a:r>
            <a:r>
              <a:rPr lang="nl-NL" sz="2400" b="1" dirty="0" smtClean="0"/>
              <a:t> have </a:t>
            </a:r>
            <a:r>
              <a:rPr lang="nl-NL" sz="2400" b="1" dirty="0" err="1" smtClean="0"/>
              <a:t>filled</a:t>
            </a:r>
            <a:r>
              <a:rPr lang="nl-NL" sz="2400" b="1" dirty="0" smtClean="0"/>
              <a:t> important </a:t>
            </a:r>
            <a:r>
              <a:rPr lang="nl-NL" sz="2400" b="1" dirty="0" err="1" smtClean="0"/>
              <a:t>knowledge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gaps</a:t>
            </a:r>
            <a:r>
              <a:rPr lang="nl-NL" sz="2400" b="1" dirty="0" smtClean="0"/>
              <a:t> in </a:t>
            </a:r>
            <a:r>
              <a:rPr lang="nl-NL" sz="2400" b="1" dirty="0" err="1" smtClean="0"/>
              <a:t>pollination</a:t>
            </a:r>
            <a:r>
              <a:rPr lang="nl-NL" sz="2400" b="1" dirty="0" smtClean="0"/>
              <a:t> research. </a:t>
            </a:r>
            <a:r>
              <a:rPr lang="nl-NL" sz="2400" b="1" dirty="0" err="1"/>
              <a:t>R</a:t>
            </a:r>
            <a:r>
              <a:rPr lang="nl-NL" sz="2400" b="1" dirty="0" err="1" smtClean="0"/>
              <a:t>esearchers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across</a:t>
            </a:r>
            <a:r>
              <a:rPr lang="nl-NL" sz="2400" b="1" dirty="0" smtClean="0"/>
              <a:t> the EU are </a:t>
            </a:r>
            <a:r>
              <a:rPr lang="nl-NL" sz="2400" b="1" dirty="0" err="1" smtClean="0"/>
              <a:t>aware</a:t>
            </a:r>
            <a:r>
              <a:rPr lang="nl-NL" sz="2400" b="1" dirty="0" smtClean="0"/>
              <a:t> of </a:t>
            </a:r>
            <a:r>
              <a:rPr lang="nl-NL" sz="2400" b="1" dirty="0" err="1" smtClean="0"/>
              <a:t>each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other’s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work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results</a:t>
            </a:r>
            <a:r>
              <a:rPr lang="nl-NL" sz="2400" b="1" dirty="0" smtClean="0"/>
              <a:t>. </a:t>
            </a:r>
            <a:r>
              <a:rPr lang="nl-NL" sz="2400" b="1" dirty="0" err="1" smtClean="0"/>
              <a:t>Crop</a:t>
            </a:r>
            <a:r>
              <a:rPr lang="nl-NL" sz="2400" b="1" dirty="0" smtClean="0"/>
              <a:t> farmers want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know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about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pollination</a:t>
            </a:r>
            <a:r>
              <a:rPr lang="nl-NL" sz="2400" b="1" dirty="0" smtClean="0"/>
              <a:t>, </a:t>
            </a:r>
            <a:r>
              <a:rPr lang="nl-NL" sz="2400" b="1" dirty="0" err="1" smtClean="0"/>
              <a:t>know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where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get relevant information,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know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how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manage </a:t>
            </a:r>
            <a:r>
              <a:rPr lang="nl-NL" sz="2400" b="1" dirty="0" err="1" smtClean="0"/>
              <a:t>their</a:t>
            </a:r>
            <a:r>
              <a:rPr lang="nl-NL" sz="2400" b="1" dirty="0" smtClean="0"/>
              <a:t> systems </a:t>
            </a:r>
            <a:r>
              <a:rPr lang="nl-NL" sz="2400" b="1" dirty="0" err="1" smtClean="0"/>
              <a:t>for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optimal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pollination</a:t>
            </a:r>
            <a:r>
              <a:rPr lang="nl-NL" sz="2400" b="1" dirty="0" smtClean="0"/>
              <a:t> services. Policy-makers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land managers take </a:t>
            </a:r>
            <a:r>
              <a:rPr lang="nl-NL" sz="2400" b="1" dirty="0" err="1" smtClean="0"/>
              <a:t>conservation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measures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for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pollination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pollinators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into</a:t>
            </a:r>
            <a:r>
              <a:rPr lang="nl-NL" sz="2400" b="1" dirty="0" smtClean="0"/>
              <a:t> account in </a:t>
            </a:r>
            <a:r>
              <a:rPr lang="nl-NL" sz="2400" b="1" dirty="0" err="1" smtClean="0"/>
              <a:t>their</a:t>
            </a:r>
            <a:r>
              <a:rPr lang="nl-NL" sz="2400" b="1" dirty="0" smtClean="0"/>
              <a:t> programs.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the </a:t>
            </a:r>
            <a:r>
              <a:rPr lang="nl-NL" sz="2400" b="1" dirty="0" err="1" smtClean="0"/>
              <a:t>general</a:t>
            </a:r>
            <a:r>
              <a:rPr lang="nl-NL" sz="2400" b="1" dirty="0" smtClean="0"/>
              <a:t> public is more </a:t>
            </a:r>
            <a:r>
              <a:rPr lang="nl-NL" sz="2400" b="1" dirty="0" err="1" smtClean="0"/>
              <a:t>aware</a:t>
            </a:r>
            <a:r>
              <a:rPr lang="nl-NL" sz="2400" b="1" dirty="0" smtClean="0"/>
              <a:t> of </a:t>
            </a:r>
            <a:r>
              <a:rPr lang="nl-NL" sz="2400" b="1" dirty="0" err="1" smtClean="0"/>
              <a:t>how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pollinators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contribute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our</a:t>
            </a:r>
            <a:r>
              <a:rPr lang="nl-NL" sz="2400" b="1" dirty="0" smtClean="0"/>
              <a:t> food security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well-</a:t>
            </a:r>
            <a:r>
              <a:rPr lang="nl-NL" sz="2400" b="1" dirty="0" err="1" smtClean="0"/>
              <a:t>being</a:t>
            </a:r>
            <a:r>
              <a:rPr lang="nl-NL" sz="2400" b="1" dirty="0" smtClean="0"/>
              <a:t>.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43808" y="5643245"/>
            <a:ext cx="41569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800" b="1" dirty="0" err="1" smtClean="0">
                <a:solidFill>
                  <a:schemeClr val="tx2"/>
                </a:solidFill>
              </a:rPr>
              <a:t>What</a:t>
            </a:r>
            <a:r>
              <a:rPr lang="nl-NL" sz="2800" b="1" dirty="0" smtClean="0">
                <a:solidFill>
                  <a:schemeClr val="tx2"/>
                </a:solidFill>
              </a:rPr>
              <a:t> is </a:t>
            </a:r>
            <a:r>
              <a:rPr lang="nl-NL" sz="2800" b="1" dirty="0" err="1" smtClean="0">
                <a:solidFill>
                  <a:schemeClr val="tx2"/>
                </a:solidFill>
              </a:rPr>
              <a:t>your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ambition</a:t>
            </a:r>
            <a:r>
              <a:rPr lang="nl-NL" sz="2800" b="1" dirty="0" smtClean="0">
                <a:solidFill>
                  <a:schemeClr val="tx2"/>
                </a:solidFill>
              </a:rPr>
              <a:t>?</a:t>
            </a:r>
          </a:p>
          <a:p>
            <a:pPr algn="ctr"/>
            <a:r>
              <a:rPr lang="nl-NL" sz="2800" b="1" dirty="0" err="1" smtClean="0">
                <a:solidFill>
                  <a:schemeClr val="tx2"/>
                </a:solidFill>
              </a:rPr>
              <a:t>What</a:t>
            </a:r>
            <a:r>
              <a:rPr lang="nl-NL" sz="2800" b="1" dirty="0" smtClean="0">
                <a:solidFill>
                  <a:schemeClr val="tx2"/>
                </a:solidFill>
              </a:rPr>
              <a:t> is </a:t>
            </a:r>
            <a:r>
              <a:rPr lang="nl-NL" sz="2800" b="1" dirty="0" err="1" smtClean="0">
                <a:solidFill>
                  <a:schemeClr val="tx2"/>
                </a:solidFill>
              </a:rPr>
              <a:t>our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err="1" smtClean="0">
                <a:solidFill>
                  <a:schemeClr val="tx2"/>
                </a:solidFill>
              </a:rPr>
              <a:t>ambition</a:t>
            </a:r>
            <a:r>
              <a:rPr lang="nl-NL" sz="2800" b="1" dirty="0" smtClean="0">
                <a:solidFill>
                  <a:schemeClr val="tx2"/>
                </a:solidFill>
              </a:rPr>
              <a:t>?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7254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268760"/>
            <a:ext cx="806489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err="1" smtClean="0">
                <a:solidFill>
                  <a:schemeClr val="tx2"/>
                </a:solidFill>
              </a:rPr>
              <a:t>What</a:t>
            </a:r>
            <a:r>
              <a:rPr lang="nl-NL" sz="3200" b="1" dirty="0" smtClean="0">
                <a:solidFill>
                  <a:schemeClr val="tx2"/>
                </a:solidFill>
              </a:rPr>
              <a:t> do </a:t>
            </a:r>
            <a:r>
              <a:rPr lang="nl-NL" sz="3200" b="1" dirty="0" err="1" smtClean="0">
                <a:solidFill>
                  <a:schemeClr val="tx2"/>
                </a:solidFill>
              </a:rPr>
              <a:t>you</a:t>
            </a:r>
            <a:r>
              <a:rPr lang="nl-NL" sz="3200" b="1" dirty="0" smtClean="0">
                <a:solidFill>
                  <a:schemeClr val="tx2"/>
                </a:solidFill>
              </a:rPr>
              <a:t> want </a:t>
            </a:r>
            <a:r>
              <a:rPr lang="nl-NL" sz="3200" b="1" dirty="0" err="1" smtClean="0">
                <a:solidFill>
                  <a:schemeClr val="tx2"/>
                </a:solidFill>
              </a:rPr>
              <a:t>with</a:t>
            </a:r>
            <a:r>
              <a:rPr lang="nl-NL" sz="3200" b="1" dirty="0" smtClean="0">
                <a:solidFill>
                  <a:schemeClr val="tx2"/>
                </a:solidFill>
              </a:rPr>
              <a:t> Super-B?</a:t>
            </a:r>
          </a:p>
          <a:p>
            <a:endParaRPr lang="nl-NL" dirty="0"/>
          </a:p>
          <a:p>
            <a:r>
              <a:rPr lang="nl-NL" sz="2400" b="1" dirty="0" err="1" smtClean="0"/>
              <a:t>Your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ambition</a:t>
            </a:r>
            <a:r>
              <a:rPr lang="nl-NL" sz="2400" b="1" dirty="0" smtClean="0"/>
              <a:t>: top 3 goals </a:t>
            </a:r>
            <a:r>
              <a:rPr lang="nl-NL" sz="2400" b="1" dirty="0" err="1" smtClean="0"/>
              <a:t>within</a:t>
            </a:r>
            <a:r>
              <a:rPr lang="nl-NL" sz="2400" b="1" dirty="0" smtClean="0"/>
              <a:t> Super-B</a:t>
            </a:r>
          </a:p>
          <a:p>
            <a:r>
              <a:rPr lang="nl-NL" dirty="0" smtClean="0">
                <a:sym typeface="Wingdings" pitchFamily="2" charset="2"/>
              </a:rPr>
              <a:t> Email </a:t>
            </a:r>
            <a:r>
              <a:rPr lang="nl-NL" dirty="0" err="1" smtClean="0">
                <a:sym typeface="Wingdings" pitchFamily="2" charset="2"/>
              </a:rPr>
              <a:t>us</a:t>
            </a:r>
            <a:r>
              <a:rPr lang="nl-NL" dirty="0" smtClean="0">
                <a:sym typeface="Wingdings" pitchFamily="2" charset="2"/>
              </a:rPr>
              <a:t> on </a:t>
            </a:r>
            <a:r>
              <a:rPr lang="nl-NL" dirty="0" smtClean="0">
                <a:sym typeface="Wingdings" pitchFamily="2" charset="2"/>
                <a:hlinkClick r:id="rId2"/>
              </a:rPr>
              <a:t>super-b@naturalis.nl</a:t>
            </a:r>
            <a:r>
              <a:rPr lang="nl-NL" dirty="0" smtClean="0">
                <a:sym typeface="Wingdings" pitchFamily="2" charset="2"/>
              </a:rPr>
              <a:t> !</a:t>
            </a:r>
            <a:endParaRPr lang="nl-NL" dirty="0"/>
          </a:p>
          <a:p>
            <a:endParaRPr lang="nl-NL" dirty="0"/>
          </a:p>
          <a:p>
            <a:r>
              <a:rPr lang="nl-NL" sz="2400" b="1" dirty="0" err="1" smtClean="0"/>
              <a:t>Use</a:t>
            </a:r>
            <a:r>
              <a:rPr lang="nl-NL" sz="2400" b="1" dirty="0" smtClean="0"/>
              <a:t> Super-B as a </a:t>
            </a:r>
            <a:r>
              <a:rPr lang="nl-NL" sz="2400" b="1" dirty="0" err="1" smtClean="0"/>
              <a:t>catalyst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start </a:t>
            </a:r>
            <a:r>
              <a:rPr lang="nl-NL" sz="2400" b="1" dirty="0" err="1" smtClean="0"/>
              <a:t>other</a:t>
            </a:r>
            <a:r>
              <a:rPr lang="nl-NL" sz="2400" b="1" dirty="0" smtClean="0"/>
              <a:t> projects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At </a:t>
            </a:r>
            <a:r>
              <a:rPr lang="nl-NL" dirty="0" err="1" smtClean="0"/>
              <a:t>national</a:t>
            </a:r>
            <a:r>
              <a:rPr lang="nl-NL" dirty="0" smtClean="0"/>
              <a:t> levels (</a:t>
            </a:r>
            <a:r>
              <a:rPr lang="nl-NL" dirty="0" err="1" smtClean="0"/>
              <a:t>additional</a:t>
            </a:r>
            <a:r>
              <a:rPr lang="nl-NL" dirty="0" smtClean="0"/>
              <a:t> </a:t>
            </a:r>
            <a:r>
              <a:rPr lang="nl-NL" dirty="0" err="1" smtClean="0"/>
              <a:t>funding</a:t>
            </a:r>
            <a:r>
              <a:rPr lang="nl-NL" dirty="0" smtClean="0"/>
              <a:t> </a:t>
            </a:r>
            <a:r>
              <a:rPr lang="nl-NL" dirty="0" err="1" smtClean="0"/>
              <a:t>possible</a:t>
            </a:r>
            <a:r>
              <a:rPr lang="nl-NL" dirty="0" smtClean="0"/>
              <a:t>?)</a:t>
            </a:r>
          </a:p>
          <a:p>
            <a:pPr marL="285750" indent="-285750">
              <a:buFontTx/>
              <a:buChar char="-"/>
            </a:pPr>
            <a:r>
              <a:rPr lang="nl-NL" dirty="0" err="1" smtClean="0"/>
              <a:t>With</a:t>
            </a:r>
            <a:r>
              <a:rPr lang="nl-NL" dirty="0" smtClean="0"/>
              <a:t> </a:t>
            </a:r>
            <a:r>
              <a:rPr lang="nl-NL" dirty="0" err="1" smtClean="0"/>
              <a:t>other</a:t>
            </a:r>
            <a:r>
              <a:rPr lang="nl-NL" dirty="0" smtClean="0"/>
              <a:t> stakeholders (</a:t>
            </a:r>
            <a:r>
              <a:rPr lang="nl-NL" dirty="0" err="1" smtClean="0"/>
              <a:t>growers</a:t>
            </a:r>
            <a:r>
              <a:rPr lang="nl-NL" dirty="0" smtClean="0"/>
              <a:t>, </a:t>
            </a:r>
            <a:r>
              <a:rPr lang="nl-NL" dirty="0" err="1" smtClean="0"/>
              <a:t>industry</a:t>
            </a:r>
            <a:r>
              <a:rPr lang="nl-NL" dirty="0" smtClean="0"/>
              <a:t>, </a:t>
            </a:r>
            <a:r>
              <a:rPr lang="nl-NL" dirty="0" err="1" smtClean="0"/>
              <a:t>government</a:t>
            </a:r>
            <a:r>
              <a:rPr lang="nl-NL" dirty="0" smtClean="0"/>
              <a:t>)</a:t>
            </a:r>
          </a:p>
          <a:p>
            <a:endParaRPr lang="nl-NL" dirty="0"/>
          </a:p>
          <a:p>
            <a:endParaRPr lang="nl-NL" sz="2000" b="1" dirty="0" smtClean="0">
              <a:solidFill>
                <a:prstClr val="black"/>
              </a:solidFill>
            </a:endParaRPr>
          </a:p>
          <a:p>
            <a:r>
              <a:rPr lang="nl-NL" sz="2800" b="1" dirty="0" err="1" smtClean="0">
                <a:solidFill>
                  <a:prstClr val="black"/>
                </a:solidFill>
              </a:rPr>
              <a:t>Join</a:t>
            </a:r>
            <a:r>
              <a:rPr lang="nl-NL" sz="2800" b="1" dirty="0" smtClean="0">
                <a:solidFill>
                  <a:prstClr val="black"/>
                </a:solidFill>
              </a:rPr>
              <a:t> in, share </a:t>
            </a:r>
            <a:r>
              <a:rPr lang="nl-NL" sz="2800" b="1" dirty="0" err="1" smtClean="0">
                <a:solidFill>
                  <a:prstClr val="black"/>
                </a:solidFill>
              </a:rPr>
              <a:t>your</a:t>
            </a:r>
            <a:r>
              <a:rPr lang="nl-NL" sz="2800" b="1" dirty="0" smtClean="0">
                <a:solidFill>
                  <a:prstClr val="black"/>
                </a:solidFill>
              </a:rPr>
              <a:t> expertise </a:t>
            </a:r>
            <a:r>
              <a:rPr lang="nl-NL" sz="2800" b="1" dirty="0" err="1" smtClean="0">
                <a:solidFill>
                  <a:prstClr val="black"/>
                </a:solidFill>
              </a:rPr>
              <a:t>and</a:t>
            </a:r>
            <a:r>
              <a:rPr lang="nl-NL" sz="2800" b="1" dirty="0" smtClean="0">
                <a:solidFill>
                  <a:prstClr val="black"/>
                </a:solidFill>
              </a:rPr>
              <a:t> </a:t>
            </a:r>
            <a:r>
              <a:rPr lang="nl-NL" sz="2800" b="1" dirty="0" err="1" smtClean="0">
                <a:solidFill>
                  <a:prstClr val="black"/>
                </a:solidFill>
              </a:rPr>
              <a:t>collaborate</a:t>
            </a:r>
            <a:r>
              <a:rPr lang="nl-NL" sz="2800" b="1" dirty="0" smtClean="0">
                <a:solidFill>
                  <a:prstClr val="black"/>
                </a:solidFill>
              </a:rPr>
              <a:t>!</a:t>
            </a:r>
            <a:endParaRPr lang="nl-NL" sz="2800" b="1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21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97054" y="1050329"/>
            <a:ext cx="8095426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spcAft>
                <a:spcPts val="600"/>
              </a:spcAft>
            </a:pPr>
            <a:r>
              <a:rPr lang="nl-NL" sz="1600" b="1" dirty="0" smtClean="0"/>
              <a:t>Website as a </a:t>
            </a:r>
            <a:r>
              <a:rPr lang="nl-NL" sz="1600" b="1" dirty="0" err="1" smtClean="0"/>
              <a:t>focal</a:t>
            </a:r>
            <a:r>
              <a:rPr lang="nl-NL" sz="1600" b="1" dirty="0" smtClean="0"/>
              <a:t> information </a:t>
            </a:r>
            <a:r>
              <a:rPr lang="nl-NL" sz="1600" b="1" dirty="0" err="1" smtClean="0"/>
              <a:t>and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dissemination</a:t>
            </a:r>
            <a:r>
              <a:rPr lang="nl-NL" sz="1600" b="1" dirty="0" smtClean="0"/>
              <a:t> point</a:t>
            </a:r>
          </a:p>
          <a:p>
            <a:pPr marL="180975" indent="-180975">
              <a:spcAft>
                <a:spcPts val="600"/>
              </a:spcAft>
            </a:pPr>
            <a:endParaRPr lang="nl-NL" sz="1200" dirty="0"/>
          </a:p>
          <a:p>
            <a:pPr marL="180975" indent="-180975">
              <a:spcAft>
                <a:spcPts val="600"/>
              </a:spcAft>
            </a:pPr>
            <a:r>
              <a:rPr lang="nl-NL" sz="1600" b="1" dirty="0" err="1" smtClean="0"/>
              <a:t>Coordination</a:t>
            </a:r>
            <a:r>
              <a:rPr lang="nl-NL" sz="1600" b="1" dirty="0" smtClean="0"/>
              <a:t> of action: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dirty="0" smtClean="0">
                <a:solidFill>
                  <a:schemeClr val="tx2"/>
                </a:solidFill>
              </a:rPr>
              <a:t>MC meetings</a:t>
            </a:r>
            <a:r>
              <a:rPr lang="nl-NL" sz="1600" dirty="0" smtClean="0"/>
              <a:t>, </a:t>
            </a:r>
            <a:r>
              <a:rPr lang="nl-NL" sz="1600" dirty="0" err="1" smtClean="0"/>
              <a:t>clear</a:t>
            </a:r>
            <a:r>
              <a:rPr lang="nl-NL" sz="1600" dirty="0" smtClean="0"/>
              <a:t> </a:t>
            </a:r>
            <a:r>
              <a:rPr lang="nl-NL" sz="1600" dirty="0" err="1" smtClean="0">
                <a:solidFill>
                  <a:schemeClr val="tx2"/>
                </a:solidFill>
              </a:rPr>
              <a:t>working</a:t>
            </a:r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 err="1" smtClean="0">
                <a:solidFill>
                  <a:schemeClr val="tx2"/>
                </a:solidFill>
              </a:rPr>
              <a:t>group</a:t>
            </a:r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 err="1" smtClean="0"/>
              <a:t>structure</a:t>
            </a:r>
            <a:r>
              <a:rPr lang="nl-NL" sz="1600" dirty="0" smtClean="0"/>
              <a:t>, </a:t>
            </a:r>
            <a:endParaRPr lang="nl-NL" sz="1600" dirty="0" smtClean="0"/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dirty="0" err="1" smtClean="0">
                <a:solidFill>
                  <a:schemeClr val="tx2"/>
                </a:solidFill>
              </a:rPr>
              <a:t>A</a:t>
            </a:r>
            <a:r>
              <a:rPr lang="nl-NL" sz="1600" dirty="0" err="1" smtClean="0">
                <a:solidFill>
                  <a:schemeClr val="tx2"/>
                </a:solidFill>
              </a:rPr>
              <a:t>nnual</a:t>
            </a:r>
            <a:r>
              <a:rPr lang="nl-NL" sz="1600" dirty="0" smtClean="0">
                <a:solidFill>
                  <a:schemeClr val="tx2"/>
                </a:solidFill>
              </a:rPr>
              <a:t> planning </a:t>
            </a:r>
            <a:r>
              <a:rPr lang="nl-NL" sz="1600" dirty="0" err="1" smtClean="0">
                <a:solidFill>
                  <a:schemeClr val="tx2"/>
                </a:solidFill>
              </a:rPr>
              <a:t>and</a:t>
            </a:r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 err="1" smtClean="0">
                <a:solidFill>
                  <a:schemeClr val="tx2"/>
                </a:solidFill>
              </a:rPr>
              <a:t>reporting</a:t>
            </a:r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 err="1" smtClean="0">
                <a:solidFill>
                  <a:schemeClr val="tx2"/>
                </a:solidFill>
              </a:rPr>
              <a:t>cycle</a:t>
            </a:r>
            <a:endParaRPr lang="nl-NL" sz="1600" dirty="0" smtClean="0">
              <a:solidFill>
                <a:schemeClr val="tx2"/>
              </a:solidFill>
            </a:endParaRP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dirty="0" smtClean="0"/>
              <a:t>Open </a:t>
            </a:r>
            <a:r>
              <a:rPr lang="nl-NL" sz="1600" dirty="0" err="1" smtClean="0"/>
              <a:t>structure</a:t>
            </a:r>
            <a:r>
              <a:rPr lang="nl-NL" sz="1600" dirty="0" smtClean="0"/>
              <a:t>, </a:t>
            </a:r>
            <a:r>
              <a:rPr lang="nl-NL" sz="1600" dirty="0" err="1" smtClean="0"/>
              <a:t>stimulating</a:t>
            </a:r>
            <a:r>
              <a:rPr lang="nl-NL" sz="1600" dirty="0" smtClean="0"/>
              <a:t> spin-off </a:t>
            </a:r>
            <a:r>
              <a:rPr lang="nl-NL" sz="1600" dirty="0" err="1" smtClean="0"/>
              <a:t>activities</a:t>
            </a:r>
            <a:r>
              <a:rPr lang="nl-NL" sz="1600" dirty="0" smtClean="0"/>
              <a:t> </a:t>
            </a:r>
            <a:r>
              <a:rPr lang="nl-NL" sz="1600" dirty="0" err="1" smtClean="0"/>
              <a:t>and</a:t>
            </a:r>
            <a:r>
              <a:rPr lang="nl-NL" sz="1600" dirty="0" smtClean="0"/>
              <a:t> </a:t>
            </a:r>
            <a:r>
              <a:rPr lang="nl-NL" sz="1600" dirty="0" err="1" smtClean="0"/>
              <a:t>projects</a:t>
            </a:r>
            <a:endParaRPr lang="nl-NL" sz="1600" dirty="0" smtClean="0"/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nl-NL" sz="1600" dirty="0" smtClean="0"/>
          </a:p>
          <a:p>
            <a:pPr marL="180975" indent="-180975">
              <a:spcAft>
                <a:spcPts val="600"/>
              </a:spcAft>
            </a:pPr>
            <a:r>
              <a:rPr lang="nl-NL" sz="1600" b="1" dirty="0" smtClean="0"/>
              <a:t>Advance </a:t>
            </a:r>
            <a:r>
              <a:rPr lang="nl-NL" sz="1600" b="1" dirty="0" err="1" smtClean="0"/>
              <a:t>scientific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interaction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through</a:t>
            </a:r>
            <a:r>
              <a:rPr lang="nl-NL" sz="1600" b="1" dirty="0" smtClean="0"/>
              <a:t>: </a:t>
            </a:r>
          </a:p>
          <a:p>
            <a:pPr marL="180975" indent="-180975">
              <a:spcAft>
                <a:spcPts val="600"/>
              </a:spcAft>
            </a:pPr>
            <a:r>
              <a:rPr lang="nl-NL" sz="1600" dirty="0" smtClean="0"/>
              <a:t>- </a:t>
            </a:r>
            <a:r>
              <a:rPr lang="nl-NL" sz="1600" dirty="0" err="1" smtClean="0"/>
              <a:t>Annual</a:t>
            </a:r>
            <a:r>
              <a:rPr lang="nl-NL" sz="1600" dirty="0" smtClean="0"/>
              <a:t> conferences </a:t>
            </a:r>
            <a:r>
              <a:rPr lang="nl-NL" sz="1600" dirty="0" err="1" smtClean="0"/>
              <a:t>linked</a:t>
            </a:r>
            <a:r>
              <a:rPr lang="nl-NL" sz="1600" dirty="0" smtClean="0"/>
              <a:t>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planned</a:t>
            </a:r>
            <a:r>
              <a:rPr lang="nl-NL" sz="1600" dirty="0"/>
              <a:t> </a:t>
            </a:r>
            <a:r>
              <a:rPr lang="nl-NL" sz="1600" dirty="0" err="1"/>
              <a:t>scientific</a:t>
            </a:r>
            <a:r>
              <a:rPr lang="nl-NL" sz="1600" dirty="0"/>
              <a:t> meetings</a:t>
            </a:r>
          </a:p>
          <a:p>
            <a:pPr marL="180975" indent="-180975">
              <a:spcAft>
                <a:spcPts val="600"/>
              </a:spcAft>
            </a:pPr>
            <a:r>
              <a:rPr lang="nl-NL" sz="1600" dirty="0" smtClean="0"/>
              <a:t>- </a:t>
            </a:r>
            <a:r>
              <a:rPr lang="nl-NL" sz="1600" dirty="0" err="1" smtClean="0"/>
              <a:t>STSMs</a:t>
            </a:r>
            <a:r>
              <a:rPr lang="nl-NL" sz="1600" dirty="0" smtClean="0"/>
              <a:t> </a:t>
            </a:r>
            <a:r>
              <a:rPr lang="nl-NL" sz="1600" dirty="0" err="1" smtClean="0"/>
              <a:t>and</a:t>
            </a:r>
            <a:r>
              <a:rPr lang="nl-NL" sz="1600" dirty="0" smtClean="0"/>
              <a:t> </a:t>
            </a:r>
            <a:r>
              <a:rPr lang="nl-NL" sz="1600" dirty="0" err="1" smtClean="0"/>
              <a:t>dedicated</a:t>
            </a:r>
            <a:r>
              <a:rPr lang="nl-NL" sz="1600" dirty="0" smtClean="0"/>
              <a:t> workshops/training events</a:t>
            </a:r>
          </a:p>
          <a:p>
            <a:pPr marL="180975" indent="-180975">
              <a:spcAft>
                <a:spcPts val="600"/>
              </a:spcAft>
            </a:pPr>
            <a:endParaRPr lang="nl-NL" sz="1600" dirty="0" smtClean="0"/>
          </a:p>
          <a:p>
            <a:pPr marL="180975" indent="-180975">
              <a:spcAft>
                <a:spcPts val="600"/>
              </a:spcAft>
            </a:pPr>
            <a:r>
              <a:rPr lang="nl-NL" sz="1600" b="1" dirty="0" smtClean="0"/>
              <a:t>Advance </a:t>
            </a:r>
            <a:r>
              <a:rPr lang="nl-NL" sz="1600" b="1" dirty="0" err="1" smtClean="0"/>
              <a:t>science</a:t>
            </a:r>
            <a:r>
              <a:rPr lang="nl-NL" sz="1600" b="1" dirty="0" smtClean="0"/>
              <a:t>-society-policy </a:t>
            </a:r>
            <a:r>
              <a:rPr lang="nl-NL" sz="1600" b="1" dirty="0" err="1"/>
              <a:t>interaction</a:t>
            </a:r>
            <a:r>
              <a:rPr lang="nl-NL" sz="1600" b="1" dirty="0"/>
              <a:t> </a:t>
            </a:r>
            <a:r>
              <a:rPr lang="nl-NL" sz="1600" b="1" dirty="0" err="1"/>
              <a:t>through</a:t>
            </a:r>
            <a:r>
              <a:rPr lang="nl-NL" sz="1600" b="1" dirty="0"/>
              <a:t>: 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b="1" dirty="0" smtClean="0">
                <a:solidFill>
                  <a:srgbClr val="FF0000"/>
                </a:solidFill>
              </a:rPr>
              <a:t>REACHING OUT</a:t>
            </a:r>
            <a:r>
              <a:rPr lang="nl-NL" sz="1600" dirty="0" smtClean="0"/>
              <a:t>:  Stakeholder workshops, Policy makers workshop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r>
              <a:rPr lang="nl-NL" sz="1600" dirty="0" err="1" smtClean="0"/>
              <a:t>Develop</a:t>
            </a:r>
            <a:r>
              <a:rPr lang="nl-NL" sz="1600" dirty="0" smtClean="0"/>
              <a:t> partnerships: </a:t>
            </a:r>
            <a:r>
              <a:rPr lang="nl-NL" sz="1600" dirty="0" err="1" smtClean="0"/>
              <a:t>science</a:t>
            </a:r>
            <a:r>
              <a:rPr lang="nl-NL" sz="1600" dirty="0" smtClean="0"/>
              <a:t>, </a:t>
            </a:r>
            <a:r>
              <a:rPr lang="nl-NL" sz="1600" dirty="0" err="1" smtClean="0"/>
              <a:t>farming</a:t>
            </a:r>
            <a:r>
              <a:rPr lang="nl-NL" sz="1600" dirty="0" smtClean="0"/>
              <a:t>, business, policy</a:t>
            </a:r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nl-NL" sz="1600" dirty="0"/>
          </a:p>
          <a:p>
            <a:pPr>
              <a:spcAft>
                <a:spcPts val="600"/>
              </a:spcAft>
            </a:pPr>
            <a:r>
              <a:rPr lang="nl-NL" sz="1600" b="1" dirty="0" err="1"/>
              <a:t>D</a:t>
            </a:r>
            <a:r>
              <a:rPr lang="nl-NL" sz="1600" b="1" dirty="0" err="1" smtClean="0"/>
              <a:t>edicated</a:t>
            </a:r>
            <a:r>
              <a:rPr lang="nl-NL" sz="1600" b="1" dirty="0" smtClean="0"/>
              <a:t> </a:t>
            </a:r>
            <a:r>
              <a:rPr lang="nl-NL" sz="1600" b="1" dirty="0" err="1" smtClean="0"/>
              <a:t>dissemination</a:t>
            </a:r>
            <a:r>
              <a:rPr lang="nl-NL" sz="1600" b="1" dirty="0" smtClean="0"/>
              <a:t> program</a:t>
            </a:r>
            <a:endParaRPr lang="nl-NL" sz="1600" b="1" dirty="0"/>
          </a:p>
          <a:p>
            <a:pPr marL="285750" indent="-285750">
              <a:spcAft>
                <a:spcPts val="600"/>
              </a:spcAft>
              <a:buFontTx/>
              <a:buChar char="-"/>
            </a:pP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755576" y="260648"/>
            <a:ext cx="75688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400" b="1" dirty="0" smtClean="0">
                <a:solidFill>
                  <a:schemeClr val="tx2"/>
                </a:solidFill>
              </a:rPr>
              <a:t>tools</a:t>
            </a:r>
            <a:endParaRPr lang="nl-NL" sz="44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816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61558"/>
            <a:ext cx="756084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dirty="0" err="1" smtClean="0">
                <a:solidFill>
                  <a:schemeClr val="tx2"/>
                </a:solidFill>
              </a:rPr>
              <a:t>What</a:t>
            </a:r>
            <a:r>
              <a:rPr lang="nl-NL" sz="3200" b="1" dirty="0" smtClean="0">
                <a:solidFill>
                  <a:schemeClr val="tx2"/>
                </a:solidFill>
              </a:rPr>
              <a:t> we </a:t>
            </a:r>
            <a:r>
              <a:rPr lang="nl-NL" sz="3200" b="1" dirty="0" err="1" smtClean="0">
                <a:solidFill>
                  <a:schemeClr val="tx2"/>
                </a:solidFill>
              </a:rPr>
              <a:t>expect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from</a:t>
            </a:r>
            <a:r>
              <a:rPr lang="nl-NL" sz="3200" b="1" dirty="0" smtClean="0">
                <a:solidFill>
                  <a:schemeClr val="tx2"/>
                </a:solidFill>
              </a:rPr>
              <a:t> MC members:</a:t>
            </a:r>
          </a:p>
          <a:p>
            <a:endParaRPr lang="nl-NL" dirty="0"/>
          </a:p>
          <a:p>
            <a:r>
              <a:rPr lang="nl-NL" sz="2400" b="1" dirty="0" err="1" smtClean="0"/>
              <a:t>Actively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participate</a:t>
            </a:r>
            <a:r>
              <a:rPr lang="nl-NL" sz="2400" b="1" dirty="0" smtClean="0"/>
              <a:t> in Super-B</a:t>
            </a:r>
          </a:p>
          <a:p>
            <a:r>
              <a:rPr lang="nl-NL" dirty="0" smtClean="0">
                <a:sym typeface="Wingdings" pitchFamily="2" charset="2"/>
              </a:rPr>
              <a:t> Email </a:t>
            </a:r>
            <a:r>
              <a:rPr lang="nl-NL" dirty="0" err="1" smtClean="0">
                <a:sym typeface="Wingdings" pitchFamily="2" charset="2"/>
              </a:rPr>
              <a:t>us</a:t>
            </a:r>
            <a:r>
              <a:rPr lang="nl-NL" dirty="0" smtClean="0">
                <a:sym typeface="Wingdings" pitchFamily="2" charset="2"/>
              </a:rPr>
              <a:t> on </a:t>
            </a:r>
            <a:r>
              <a:rPr lang="nl-NL" dirty="0" smtClean="0">
                <a:sym typeface="Wingdings" pitchFamily="2" charset="2"/>
                <a:hlinkClick r:id="rId2"/>
              </a:rPr>
              <a:t>super-b@naturalis.nl</a:t>
            </a:r>
            <a:r>
              <a:rPr lang="nl-NL" dirty="0" smtClean="0">
                <a:sym typeface="Wingdings" pitchFamily="2" charset="2"/>
              </a:rPr>
              <a:t> !</a:t>
            </a:r>
            <a:endParaRPr lang="nl-NL" dirty="0"/>
          </a:p>
          <a:p>
            <a:r>
              <a:rPr lang="nl-NL" dirty="0" err="1" smtClean="0"/>
              <a:t>Indicate</a:t>
            </a:r>
            <a:r>
              <a:rPr lang="nl-NL" dirty="0" smtClean="0"/>
              <a:t> in </a:t>
            </a:r>
            <a:r>
              <a:rPr lang="nl-NL" u="sng" dirty="0" err="1" smtClean="0"/>
              <a:t>which</a:t>
            </a:r>
            <a:r>
              <a:rPr lang="nl-NL" u="sng" dirty="0" smtClean="0"/>
              <a:t> </a:t>
            </a:r>
            <a:r>
              <a:rPr lang="nl-NL" u="sng" dirty="0" err="1" smtClean="0"/>
              <a:t>Working</a:t>
            </a:r>
            <a:r>
              <a:rPr lang="nl-NL" u="sng" dirty="0" smtClean="0"/>
              <a:t> Group </a:t>
            </a:r>
            <a:r>
              <a:rPr lang="nl-NL" dirty="0" err="1" smtClean="0"/>
              <a:t>your</a:t>
            </a:r>
            <a:r>
              <a:rPr lang="nl-NL" dirty="0" smtClean="0"/>
              <a:t> </a:t>
            </a:r>
            <a:r>
              <a:rPr lang="nl-NL" dirty="0" err="1" smtClean="0"/>
              <a:t>main</a:t>
            </a:r>
            <a:r>
              <a:rPr lang="nl-NL" dirty="0" smtClean="0"/>
              <a:t> </a:t>
            </a:r>
            <a:r>
              <a:rPr lang="nl-NL" dirty="0" err="1" smtClean="0"/>
              <a:t>activities</a:t>
            </a:r>
            <a:r>
              <a:rPr lang="nl-NL" dirty="0" smtClean="0"/>
              <a:t> </a:t>
            </a:r>
            <a:r>
              <a:rPr lang="nl-NL" dirty="0" err="1" smtClean="0"/>
              <a:t>will</a:t>
            </a:r>
            <a:r>
              <a:rPr lang="nl-NL" dirty="0" smtClean="0"/>
              <a:t> </a:t>
            </a:r>
            <a:r>
              <a:rPr lang="nl-NL" dirty="0" err="1" smtClean="0"/>
              <a:t>be</a:t>
            </a:r>
            <a:r>
              <a:rPr lang="nl-NL" dirty="0" smtClean="0"/>
              <a:t>, </a:t>
            </a:r>
          </a:p>
          <a:p>
            <a:r>
              <a:rPr lang="nl-NL" dirty="0" err="1" smtClean="0"/>
              <a:t>what</a:t>
            </a:r>
            <a:r>
              <a:rPr lang="nl-NL" dirty="0" smtClean="0"/>
              <a:t> expertise </a:t>
            </a:r>
            <a:r>
              <a:rPr lang="nl-NL" dirty="0" err="1" smtClean="0"/>
              <a:t>will</a:t>
            </a:r>
            <a:r>
              <a:rPr lang="nl-NL" dirty="0" smtClean="0"/>
              <a:t> </a:t>
            </a:r>
            <a:r>
              <a:rPr lang="nl-NL" dirty="0" err="1" smtClean="0"/>
              <a:t>you</a:t>
            </a:r>
            <a:r>
              <a:rPr lang="nl-NL" dirty="0" smtClean="0"/>
              <a:t> </a:t>
            </a:r>
            <a:r>
              <a:rPr lang="nl-NL" dirty="0" err="1" smtClean="0"/>
              <a:t>bring</a:t>
            </a:r>
            <a:r>
              <a:rPr lang="nl-NL" dirty="0" smtClean="0"/>
              <a:t> in</a:t>
            </a:r>
          </a:p>
          <a:p>
            <a:endParaRPr lang="nl-NL" dirty="0"/>
          </a:p>
          <a:p>
            <a:r>
              <a:rPr lang="nl-NL" sz="2000" b="1" dirty="0" err="1" smtClean="0"/>
              <a:t>Contribute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to</a:t>
            </a:r>
            <a:r>
              <a:rPr lang="nl-NL" sz="2000" b="1" dirty="0" smtClean="0"/>
              <a:t> Super-B </a:t>
            </a:r>
            <a:r>
              <a:rPr lang="nl-NL" sz="2000" b="1" dirty="0" err="1" smtClean="0"/>
              <a:t>administrative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roles</a:t>
            </a:r>
            <a:r>
              <a:rPr lang="nl-NL" sz="2000" b="1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STSM </a:t>
            </a:r>
            <a:r>
              <a:rPr lang="nl-NL" dirty="0" err="1" smtClean="0"/>
              <a:t>coordinator</a:t>
            </a:r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err="1" smtClean="0"/>
              <a:t>Equality</a:t>
            </a:r>
            <a:r>
              <a:rPr lang="nl-NL" dirty="0" smtClean="0"/>
              <a:t> </a:t>
            </a:r>
            <a:r>
              <a:rPr lang="nl-NL" dirty="0" err="1" smtClean="0"/>
              <a:t>and</a:t>
            </a:r>
            <a:r>
              <a:rPr lang="nl-NL" dirty="0" smtClean="0"/>
              <a:t> </a:t>
            </a:r>
            <a:r>
              <a:rPr lang="nl-NL" dirty="0" err="1" smtClean="0"/>
              <a:t>diversity</a:t>
            </a:r>
            <a:r>
              <a:rPr lang="nl-NL" dirty="0" smtClean="0"/>
              <a:t> </a:t>
            </a:r>
            <a:r>
              <a:rPr lang="nl-NL" dirty="0" err="1" smtClean="0"/>
              <a:t>advisor</a:t>
            </a:r>
            <a:r>
              <a:rPr lang="nl-NL" dirty="0" smtClean="0"/>
              <a:t> (Gender, </a:t>
            </a:r>
            <a:r>
              <a:rPr lang="nl-NL" dirty="0" err="1" smtClean="0"/>
              <a:t>Countries</a:t>
            </a:r>
            <a:r>
              <a:rPr lang="nl-NL" dirty="0" smtClean="0"/>
              <a:t>, …)</a:t>
            </a:r>
          </a:p>
          <a:p>
            <a:pPr marL="285750" indent="-285750">
              <a:buFontTx/>
              <a:buChar char="-"/>
            </a:pPr>
            <a:r>
              <a:rPr lang="nl-NL" dirty="0" smtClean="0"/>
              <a:t>ESR – </a:t>
            </a:r>
            <a:r>
              <a:rPr lang="nl-NL" dirty="0" err="1"/>
              <a:t>E</a:t>
            </a:r>
            <a:r>
              <a:rPr lang="nl-NL" dirty="0" err="1" smtClean="0"/>
              <a:t>arly</a:t>
            </a:r>
            <a:r>
              <a:rPr lang="nl-NL" dirty="0" smtClean="0"/>
              <a:t> Stage </a:t>
            </a:r>
            <a:r>
              <a:rPr lang="nl-NL" dirty="0" err="1" smtClean="0"/>
              <a:t>Researchers</a:t>
            </a:r>
            <a:r>
              <a:rPr lang="nl-NL" dirty="0" smtClean="0"/>
              <a:t> </a:t>
            </a:r>
            <a:r>
              <a:rPr lang="nl-NL" dirty="0" err="1" smtClean="0"/>
              <a:t>coordinator</a:t>
            </a:r>
            <a:endParaRPr lang="nl-NL" dirty="0" smtClean="0"/>
          </a:p>
          <a:p>
            <a:pPr marL="285750" indent="-285750">
              <a:buFontTx/>
              <a:buChar char="-"/>
            </a:pPr>
            <a:r>
              <a:rPr lang="nl-NL" dirty="0" smtClean="0"/>
              <a:t>….</a:t>
            </a:r>
          </a:p>
          <a:p>
            <a:pPr marL="285750" indent="-285750">
              <a:buFontTx/>
              <a:buChar char="-"/>
            </a:pPr>
            <a:endParaRPr lang="nl-NL" dirty="0" smtClean="0"/>
          </a:p>
          <a:p>
            <a:pPr lvl="0"/>
            <a:r>
              <a:rPr lang="nl-NL" sz="2000" b="1" dirty="0" err="1" smtClean="0">
                <a:solidFill>
                  <a:prstClr val="black"/>
                </a:solidFill>
              </a:rPr>
              <a:t>Organize</a:t>
            </a:r>
            <a:r>
              <a:rPr lang="nl-NL" sz="2000" b="1" dirty="0" smtClean="0">
                <a:solidFill>
                  <a:prstClr val="black"/>
                </a:solidFill>
              </a:rPr>
              <a:t> </a:t>
            </a:r>
            <a:r>
              <a:rPr lang="nl-NL" sz="2000" b="1" dirty="0" err="1" smtClean="0">
                <a:solidFill>
                  <a:prstClr val="black"/>
                </a:solidFill>
              </a:rPr>
              <a:t>activities</a:t>
            </a:r>
            <a:r>
              <a:rPr lang="nl-NL" sz="2000" b="1" dirty="0" smtClean="0">
                <a:solidFill>
                  <a:prstClr val="black"/>
                </a:solidFill>
              </a:rPr>
              <a:t> &amp; spread the word</a:t>
            </a:r>
            <a:endParaRPr lang="nl-NL" sz="2000" b="1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17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476672"/>
            <a:ext cx="489666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3200" b="1" dirty="0" err="1" smtClean="0">
                <a:solidFill>
                  <a:schemeClr val="tx2"/>
                </a:solidFill>
              </a:rPr>
              <a:t>Towards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an</a:t>
            </a:r>
            <a:r>
              <a:rPr lang="nl-NL" sz="3200" b="1" dirty="0" smtClean="0">
                <a:solidFill>
                  <a:schemeClr val="tx2"/>
                </a:solidFill>
              </a:rPr>
              <a:t> Action Plan </a:t>
            </a:r>
          </a:p>
          <a:p>
            <a:pPr algn="ctr"/>
            <a:r>
              <a:rPr lang="nl-NL" sz="3200" b="1" dirty="0" err="1" smtClean="0">
                <a:solidFill>
                  <a:schemeClr val="tx2"/>
                </a:solidFill>
              </a:rPr>
              <a:t>and</a:t>
            </a:r>
            <a:r>
              <a:rPr lang="nl-NL" sz="3200" b="1" dirty="0" smtClean="0">
                <a:solidFill>
                  <a:schemeClr val="tx2"/>
                </a:solidFill>
              </a:rPr>
              <a:t> Budget </a:t>
            </a:r>
            <a:r>
              <a:rPr lang="nl-NL" sz="3200" b="1" dirty="0" err="1" smtClean="0">
                <a:solidFill>
                  <a:schemeClr val="tx2"/>
                </a:solidFill>
              </a:rPr>
              <a:t>for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year</a:t>
            </a:r>
            <a:r>
              <a:rPr lang="nl-NL" sz="3200" b="1" dirty="0" smtClean="0">
                <a:solidFill>
                  <a:schemeClr val="tx2"/>
                </a:solidFill>
              </a:rPr>
              <a:t>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1556792"/>
            <a:ext cx="77048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err="1" smtClean="0"/>
              <a:t>Aim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finish </a:t>
            </a:r>
            <a:r>
              <a:rPr lang="nl-NL" sz="2400" b="1" dirty="0" err="1" smtClean="0"/>
              <a:t>it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by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mid</a:t>
            </a:r>
            <a:r>
              <a:rPr lang="nl-NL" sz="2400" b="1" dirty="0" smtClean="0"/>
              <a:t>-May</a:t>
            </a:r>
          </a:p>
          <a:p>
            <a:pPr marL="342900" indent="-342900">
              <a:buFont typeface="Arial" pitchFamily="34" charset="0"/>
              <a:buChar char="•"/>
            </a:pPr>
            <a:endParaRPr lang="nl-NL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nl-NL" sz="2400" b="1" dirty="0" smtClean="0"/>
              <a:t>WG leads make a plan </a:t>
            </a:r>
            <a:r>
              <a:rPr lang="nl-NL" sz="2400" b="1" dirty="0" err="1" smtClean="0"/>
              <a:t>for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their</a:t>
            </a:r>
            <a:r>
              <a:rPr lang="nl-NL" sz="2400" b="1" dirty="0" smtClean="0"/>
              <a:t> WG </a:t>
            </a:r>
          </a:p>
          <a:p>
            <a:pPr marL="361950"/>
            <a:r>
              <a:rPr lang="nl-NL" sz="2400" dirty="0" err="1" smtClean="0"/>
              <a:t>based</a:t>
            </a:r>
            <a:r>
              <a:rPr lang="nl-NL" sz="2400" dirty="0" smtClean="0"/>
              <a:t> on </a:t>
            </a:r>
            <a:r>
              <a:rPr lang="nl-NL" sz="2400" dirty="0" err="1" smtClean="0"/>
              <a:t>MoU</a:t>
            </a:r>
            <a:r>
              <a:rPr lang="nl-NL" sz="2400" dirty="0" smtClean="0"/>
              <a:t> </a:t>
            </a:r>
            <a:r>
              <a:rPr lang="nl-NL" sz="2400" dirty="0" err="1" smtClean="0"/>
              <a:t>and</a:t>
            </a:r>
            <a:r>
              <a:rPr lang="nl-NL" sz="2400" dirty="0" smtClean="0"/>
              <a:t> </a:t>
            </a:r>
            <a:r>
              <a:rPr lang="nl-NL" sz="2400" dirty="0" err="1" smtClean="0"/>
              <a:t>your</a:t>
            </a:r>
            <a:r>
              <a:rPr lang="nl-NL" sz="2400" dirty="0" smtClean="0"/>
              <a:t> </a:t>
            </a:r>
            <a:r>
              <a:rPr lang="nl-NL" sz="2400" dirty="0" err="1" smtClean="0"/>
              <a:t>contributions</a:t>
            </a:r>
            <a:endParaRPr lang="nl-NL" sz="2400" dirty="0" smtClean="0"/>
          </a:p>
          <a:p>
            <a:endParaRPr lang="nl-NL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nl-NL" sz="2400" b="1" dirty="0" smtClean="0"/>
              <a:t>Chair </a:t>
            </a:r>
            <a:r>
              <a:rPr lang="nl-NL" sz="2400" b="1" dirty="0" err="1" smtClean="0"/>
              <a:t>collates</a:t>
            </a:r>
            <a:r>
              <a:rPr lang="nl-NL" sz="2400" b="1" dirty="0" smtClean="0"/>
              <a:t> information, </a:t>
            </a:r>
            <a:r>
              <a:rPr lang="nl-NL" sz="2400" b="1" dirty="0" err="1" smtClean="0"/>
              <a:t>calculates</a:t>
            </a:r>
            <a:r>
              <a:rPr lang="nl-NL" sz="2400" b="1" dirty="0" smtClean="0"/>
              <a:t> budget, consults WG leads + EC </a:t>
            </a:r>
            <a:r>
              <a:rPr lang="nl-NL" sz="2400" b="1" dirty="0" err="1" smtClean="0"/>
              <a:t>about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prioritization</a:t>
            </a:r>
            <a:endParaRPr lang="nl-NL" sz="24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nl-NL" sz="2400" b="1" dirty="0" smtClean="0"/>
              <a:t>Chair </a:t>
            </a:r>
            <a:r>
              <a:rPr lang="nl-NL" sz="2400" b="1" dirty="0" err="1" smtClean="0"/>
              <a:t>drafts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year</a:t>
            </a:r>
            <a:r>
              <a:rPr lang="nl-NL" sz="2400" b="1" dirty="0" smtClean="0"/>
              <a:t> 1 Action Plan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Budget</a:t>
            </a:r>
          </a:p>
          <a:p>
            <a:endParaRPr lang="nl-NL" sz="2400" b="1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nl-NL" sz="2400" b="1" dirty="0" smtClean="0"/>
              <a:t>WG-leads correct the draft</a:t>
            </a:r>
          </a:p>
          <a:p>
            <a:endParaRPr lang="nl-NL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nl-NL" sz="2400" b="1" dirty="0" smtClean="0"/>
              <a:t>Chair </a:t>
            </a:r>
            <a:r>
              <a:rPr lang="nl-NL" sz="2400" b="1" dirty="0" err="1" smtClean="0"/>
              <a:t>submits</a:t>
            </a:r>
            <a:r>
              <a:rPr lang="nl-NL" sz="2400" b="1" dirty="0" smtClean="0"/>
              <a:t> Action Plan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Budget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COST</a:t>
            </a:r>
            <a:endParaRPr lang="en-US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15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914" y="623590"/>
            <a:ext cx="77636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3200" b="1" dirty="0" err="1" smtClean="0">
                <a:solidFill>
                  <a:schemeClr val="tx2"/>
                </a:solidFill>
              </a:rPr>
              <a:t>Task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for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each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Working</a:t>
            </a:r>
            <a:r>
              <a:rPr lang="nl-NL" sz="3200" b="1" dirty="0" smtClean="0">
                <a:solidFill>
                  <a:schemeClr val="tx2"/>
                </a:solidFill>
              </a:rPr>
              <a:t> Group: </a:t>
            </a:r>
          </a:p>
          <a:p>
            <a:r>
              <a:rPr lang="nl-NL" sz="3200" b="1" dirty="0" err="1" smtClean="0">
                <a:solidFill>
                  <a:schemeClr val="tx2"/>
                </a:solidFill>
              </a:rPr>
              <a:t>Define</a:t>
            </a:r>
            <a:r>
              <a:rPr lang="nl-NL" sz="3200" b="1" dirty="0" smtClean="0">
                <a:solidFill>
                  <a:schemeClr val="tx2"/>
                </a:solidFill>
              </a:rPr>
              <a:t> the </a:t>
            </a:r>
            <a:r>
              <a:rPr lang="nl-NL" sz="3200" b="1" dirty="0" err="1" smtClean="0">
                <a:solidFill>
                  <a:schemeClr val="tx2"/>
                </a:solidFill>
              </a:rPr>
              <a:t>road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to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reach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our</a:t>
            </a:r>
            <a:r>
              <a:rPr lang="nl-NL" sz="3200" b="1" dirty="0" smtClean="0">
                <a:solidFill>
                  <a:schemeClr val="tx2"/>
                </a:solidFill>
              </a:rPr>
              <a:t> </a:t>
            </a:r>
            <a:r>
              <a:rPr lang="nl-NL" sz="3200" b="1" dirty="0" err="1" smtClean="0">
                <a:solidFill>
                  <a:schemeClr val="tx2"/>
                </a:solidFill>
              </a:rPr>
              <a:t>objectives</a:t>
            </a:r>
            <a:endParaRPr lang="nl-NL" sz="3200" b="1" dirty="0" smtClean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1560" y="1988840"/>
            <a:ext cx="8169224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nl-NL" sz="2400" b="1" dirty="0" smtClean="0"/>
              <a:t>Are the </a:t>
            </a:r>
            <a:r>
              <a:rPr lang="nl-NL" sz="2400" b="1" dirty="0" err="1" smtClean="0"/>
              <a:t>main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tasks</a:t>
            </a:r>
            <a:r>
              <a:rPr lang="nl-NL" sz="2400" b="1" dirty="0" smtClean="0"/>
              <a:t> [in </a:t>
            </a:r>
            <a:r>
              <a:rPr lang="nl-NL" sz="2400" b="1" dirty="0" err="1" smtClean="0"/>
              <a:t>MoU</a:t>
            </a:r>
            <a:r>
              <a:rPr lang="nl-NL" sz="2400" b="1" dirty="0" smtClean="0"/>
              <a:t>] the best </a:t>
            </a:r>
            <a:r>
              <a:rPr lang="nl-NL" sz="2400" b="1" dirty="0" err="1" smtClean="0"/>
              <a:t>and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only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ones</a:t>
            </a:r>
            <a:r>
              <a:rPr lang="nl-NL" sz="2400" b="1" dirty="0"/>
              <a:t>?</a:t>
            </a:r>
            <a:endParaRPr lang="nl-NL" sz="2400" b="1" dirty="0" smtClean="0"/>
          </a:p>
          <a:p>
            <a:pPr marL="342900" indent="-342900">
              <a:buFont typeface="Arial" pitchFamily="34" charset="0"/>
              <a:buChar char="•"/>
            </a:pPr>
            <a:endParaRPr lang="nl-NL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nl-NL" sz="2400" b="1" dirty="0" err="1" smtClean="0"/>
              <a:t>What</a:t>
            </a:r>
            <a:r>
              <a:rPr lang="nl-NL" sz="2400" b="1" dirty="0" smtClean="0"/>
              <a:t> are the means </a:t>
            </a:r>
            <a:r>
              <a:rPr lang="nl-NL" sz="2400" b="1" dirty="0" err="1" smtClean="0"/>
              <a:t>to</a:t>
            </a:r>
            <a:r>
              <a:rPr lang="nl-NL" sz="2400" b="1" dirty="0" smtClean="0"/>
              <a:t> complete </a:t>
            </a:r>
            <a:r>
              <a:rPr lang="nl-NL" sz="2400" b="1" dirty="0" err="1" smtClean="0"/>
              <a:t>them</a:t>
            </a:r>
            <a:r>
              <a:rPr lang="nl-NL" sz="2400" b="1" dirty="0" smtClean="0"/>
              <a:t>?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nl-NL" sz="2400" dirty="0" smtClean="0"/>
              <a:t>STSM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nl-NL" sz="2400" dirty="0" smtClean="0"/>
              <a:t>Training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nl-NL" sz="2400" dirty="0" smtClean="0"/>
              <a:t>Workshop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nl-NL" sz="2400" dirty="0" smtClean="0"/>
              <a:t>Conference</a:t>
            </a:r>
          </a:p>
          <a:p>
            <a:pPr marL="342900" indent="-342900">
              <a:buFont typeface="Arial" pitchFamily="34" charset="0"/>
              <a:buChar char="•"/>
            </a:pPr>
            <a:endParaRPr lang="nl-NL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nl-NL" sz="2400" b="1" dirty="0" err="1" smtClean="0"/>
              <a:t>What</a:t>
            </a:r>
            <a:r>
              <a:rPr lang="nl-NL" sz="2400" b="1" dirty="0" smtClean="0"/>
              <a:t> is the </a:t>
            </a:r>
            <a:r>
              <a:rPr lang="nl-NL" sz="2400" b="1" dirty="0" err="1" smtClean="0"/>
              <a:t>timeline</a:t>
            </a:r>
            <a:r>
              <a:rPr lang="nl-NL" sz="2400" b="1" dirty="0" smtClean="0"/>
              <a:t> over the </a:t>
            </a:r>
            <a:r>
              <a:rPr lang="nl-NL" sz="2400" b="1" dirty="0" err="1" smtClean="0"/>
              <a:t>four</a:t>
            </a:r>
            <a:r>
              <a:rPr lang="nl-NL" sz="2400" b="1" dirty="0" smtClean="0"/>
              <a:t> </a:t>
            </a:r>
            <a:r>
              <a:rPr lang="nl-NL" sz="2400" b="1" dirty="0" err="1" smtClean="0"/>
              <a:t>years</a:t>
            </a:r>
            <a:r>
              <a:rPr lang="nl-NL" sz="2400" b="1" dirty="0" smtClean="0"/>
              <a:t>?</a:t>
            </a:r>
          </a:p>
          <a:p>
            <a:r>
              <a:rPr lang="nl-NL" sz="2400" dirty="0" smtClean="0"/>
              <a:t>	(step 1,2,3 </a:t>
            </a:r>
            <a:r>
              <a:rPr lang="nl-NL" sz="2400" dirty="0" err="1" smtClean="0"/>
              <a:t>towards</a:t>
            </a:r>
            <a:r>
              <a:rPr lang="nl-NL" sz="2400" dirty="0" smtClean="0"/>
              <a:t> the </a:t>
            </a:r>
            <a:r>
              <a:rPr lang="nl-NL" sz="2400" dirty="0" err="1" smtClean="0"/>
              <a:t>objective</a:t>
            </a:r>
            <a:r>
              <a:rPr lang="nl-NL" sz="2400" dirty="0" smtClean="0"/>
              <a:t>) 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  <p:pic>
        <p:nvPicPr>
          <p:cNvPr id="6" name="Picture 3" descr="C:\Users\Public\Pictures\Sample Pictures\Michael MSC work\Picture 9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600" y="3356992"/>
            <a:ext cx="2207184" cy="147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952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4995" y="1383159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WG1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4995" y="2121241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WG2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4995" y="2859323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WG3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995" y="3597405"/>
            <a:ext cx="8851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WG4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4995" y="4221088"/>
            <a:ext cx="9028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DISS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619672" y="620688"/>
            <a:ext cx="1152128" cy="4104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691680" y="581779"/>
            <a:ext cx="10567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b="1" dirty="0" smtClean="0">
                <a:solidFill>
                  <a:schemeClr val="tx2"/>
                </a:solidFill>
              </a:rPr>
              <a:t>MC</a:t>
            </a:r>
          </a:p>
          <a:p>
            <a:pPr algn="ctr"/>
            <a:r>
              <a:rPr lang="nl-NL" sz="2400" b="1" dirty="0" smtClean="0">
                <a:solidFill>
                  <a:schemeClr val="tx2"/>
                </a:solidFill>
              </a:rPr>
              <a:t>CONF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3940" y="620688"/>
            <a:ext cx="11592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WORK</a:t>
            </a:r>
          </a:p>
          <a:p>
            <a:r>
              <a:rPr lang="nl-NL" sz="2400" b="1" dirty="0" smtClean="0">
                <a:solidFill>
                  <a:schemeClr val="tx2"/>
                </a:solidFill>
              </a:rPr>
              <a:t>SHOP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09500" y="779786"/>
            <a:ext cx="10390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STSM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06611" y="779786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TRAIN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5536" y="4839543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WEBSITE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95652" y="5271591"/>
            <a:ext cx="25727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COORDINATION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83968" y="620688"/>
            <a:ext cx="1152128" cy="4104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 rot="5400000">
            <a:off x="4122287" y="-2382404"/>
            <a:ext cx="576064" cy="8100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6973796" y="779786"/>
            <a:ext cx="1090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smtClean="0">
                <a:solidFill>
                  <a:schemeClr val="tx2"/>
                </a:solidFill>
              </a:rPr>
              <a:t>DELIV</a:t>
            </a:r>
            <a:endParaRPr lang="en-US" sz="2400" b="1" dirty="0">
              <a:solidFill>
                <a:schemeClr val="tx2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948264" y="620688"/>
            <a:ext cx="1152128" cy="4104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 rot="5400000">
            <a:off x="4122287" y="-981153"/>
            <a:ext cx="576064" cy="8100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 rot="5400000">
            <a:off x="4122287" y="386999"/>
            <a:ext cx="576064" cy="8100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 rot="5400000">
            <a:off x="4194295" y="1467119"/>
            <a:ext cx="432048" cy="81002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38176" y="476672"/>
            <a:ext cx="14814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 smtClean="0">
                <a:solidFill>
                  <a:schemeClr val="tx2"/>
                </a:solidFill>
              </a:rPr>
              <a:t>YEAR 1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89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571327"/>
            <a:ext cx="59538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4400" b="1" dirty="0" smtClean="0">
                <a:solidFill>
                  <a:schemeClr val="tx2"/>
                </a:solidFill>
              </a:rPr>
              <a:t>NEXT MC MEETING 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63688" y="1922056"/>
            <a:ext cx="54726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 smtClean="0"/>
              <a:t>MC + Workshops + Training ?</a:t>
            </a:r>
          </a:p>
          <a:p>
            <a:pPr marL="342900" indent="-342900">
              <a:buFont typeface="Arial" pitchFamily="34" charset="0"/>
              <a:buChar char="•"/>
            </a:pPr>
            <a:endParaRPr lang="nl-NL" sz="2800" b="1" dirty="0"/>
          </a:p>
          <a:p>
            <a:r>
              <a:rPr lang="nl-NL" sz="2800" b="1" dirty="0" smtClean="0"/>
              <a:t>Link </a:t>
            </a:r>
            <a:r>
              <a:rPr lang="nl-NL" sz="2800" b="1" dirty="0" err="1" smtClean="0"/>
              <a:t>to</a:t>
            </a:r>
            <a:r>
              <a:rPr lang="nl-NL" sz="2800" b="1" dirty="0" smtClean="0"/>
              <a:t> </a:t>
            </a:r>
            <a:r>
              <a:rPr lang="nl-NL" sz="2800" b="1" dirty="0" err="1" smtClean="0"/>
              <a:t>ongoing</a:t>
            </a:r>
            <a:r>
              <a:rPr lang="nl-NL" sz="2800" b="1" dirty="0" smtClean="0"/>
              <a:t> meeting ?</a:t>
            </a:r>
          </a:p>
          <a:p>
            <a:endParaRPr lang="nl-NL" sz="2800" b="1" dirty="0"/>
          </a:p>
          <a:p>
            <a:r>
              <a:rPr lang="nl-NL" sz="2800" b="1" dirty="0" err="1" smtClean="0"/>
              <a:t>Location</a:t>
            </a:r>
            <a:r>
              <a:rPr lang="nl-NL" sz="2800" b="1" dirty="0" smtClean="0"/>
              <a:t> ?  Time ?</a:t>
            </a:r>
            <a:endParaRPr lang="en-US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19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260648"/>
            <a:ext cx="86844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WHY SUPER-B ?</a:t>
            </a:r>
            <a:endParaRPr lang="nl-NL" sz="4400" b="1" dirty="0">
              <a:solidFill>
                <a:prstClr val="black"/>
              </a:solidFill>
            </a:endParaRPr>
          </a:p>
          <a:p>
            <a:pPr algn="ctr"/>
            <a:r>
              <a:rPr lang="nl-NL" sz="2800" b="1" dirty="0" err="1" smtClean="0"/>
              <a:t>Su</a:t>
            </a:r>
            <a:r>
              <a:rPr lang="nl-NL" sz="2800" b="1" dirty="0" err="1" smtClean="0">
                <a:solidFill>
                  <a:srgbClr val="E3004A"/>
                </a:solidFill>
              </a:rPr>
              <a:t>stainable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/>
              <a:t>P</a:t>
            </a:r>
            <a:r>
              <a:rPr lang="nl-NL" sz="2800" b="1" dirty="0" err="1" smtClean="0">
                <a:solidFill>
                  <a:srgbClr val="E3004A"/>
                </a:solidFill>
              </a:rPr>
              <a:t>ollination</a:t>
            </a:r>
            <a:r>
              <a:rPr lang="nl-NL" sz="2800" b="1" dirty="0" smtClean="0">
                <a:solidFill>
                  <a:srgbClr val="E3004A"/>
                </a:solidFill>
              </a:rPr>
              <a:t> in </a:t>
            </a:r>
            <a:r>
              <a:rPr lang="nl-NL" sz="2800" b="1" dirty="0" smtClean="0"/>
              <a:t>E</a:t>
            </a:r>
            <a:r>
              <a:rPr lang="nl-NL" sz="2800" b="1" dirty="0" smtClean="0">
                <a:solidFill>
                  <a:srgbClr val="E3004A"/>
                </a:solidFill>
              </a:rPr>
              <a:t>urope: </a:t>
            </a:r>
          </a:p>
          <a:p>
            <a:pPr algn="ctr"/>
            <a:r>
              <a:rPr lang="nl-NL" sz="2800" b="1" dirty="0" smtClean="0">
                <a:solidFill>
                  <a:srgbClr val="E3004A"/>
                </a:solidFill>
              </a:rPr>
              <a:t>joint </a:t>
            </a:r>
            <a:r>
              <a:rPr lang="nl-NL" sz="2800" b="1" dirty="0" smtClean="0"/>
              <a:t>R</a:t>
            </a:r>
            <a:r>
              <a:rPr lang="nl-NL" sz="2800" b="1" dirty="0" smtClean="0">
                <a:solidFill>
                  <a:srgbClr val="E3004A"/>
                </a:solidFill>
              </a:rPr>
              <a:t>esearch on </a:t>
            </a:r>
            <a:r>
              <a:rPr lang="nl-NL" sz="2800" b="1" dirty="0" err="1" smtClean="0"/>
              <a:t>B</a:t>
            </a:r>
            <a:r>
              <a:rPr lang="nl-NL" sz="2800" b="1" dirty="0" err="1" smtClean="0">
                <a:solidFill>
                  <a:srgbClr val="E3004A"/>
                </a:solidFill>
              </a:rPr>
              <a:t>ees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and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other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pollinators</a:t>
            </a:r>
            <a:endParaRPr lang="en-US" sz="2800" b="1" dirty="0">
              <a:solidFill>
                <a:srgbClr val="E3004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7985" y="2194986"/>
            <a:ext cx="42564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Crop pollination a key factor worth &gt;140 Billion Euro globally</a:t>
            </a:r>
          </a:p>
          <a:p>
            <a:endParaRPr lang="en-US" dirty="0" smtClean="0"/>
          </a:p>
          <a:p>
            <a:r>
              <a:rPr lang="en-US" dirty="0" smtClean="0"/>
              <a:t>If bees </a:t>
            </a:r>
            <a:r>
              <a:rPr lang="en-US" dirty="0"/>
              <a:t>are </a:t>
            </a:r>
            <a:r>
              <a:rPr lang="en-US" dirty="0" smtClean="0"/>
              <a:t>insufficient [honeybee </a:t>
            </a:r>
            <a:r>
              <a:rPr lang="en-US" dirty="0"/>
              <a:t>and wild bee</a:t>
            </a:r>
            <a:r>
              <a:rPr lang="en-US" dirty="0" smtClean="0"/>
              <a:t>] </a:t>
            </a:r>
            <a:r>
              <a:rPr lang="en-US" dirty="0" smtClean="0">
                <a:sym typeface="Wingdings" panose="05000000000000000000" pitchFamily="2" charset="2"/>
              </a:rPr>
              <a:t> pollination services </a:t>
            </a:r>
            <a:r>
              <a:rPr lang="en-US" dirty="0" smtClean="0">
                <a:sym typeface="Wingdings" panose="05000000000000000000" pitchFamily="2" charset="2"/>
              </a:rPr>
              <a:t>may be insufficient</a:t>
            </a:r>
            <a:endParaRPr lang="en-US" dirty="0" smtClean="0">
              <a:sym typeface="Wingdings" panose="05000000000000000000" pitchFamily="2" charset="2"/>
            </a:endParaRPr>
          </a:p>
          <a:p>
            <a:endParaRPr lang="en-US" dirty="0"/>
          </a:p>
          <a:p>
            <a:r>
              <a:rPr lang="en-US" dirty="0" smtClean="0"/>
              <a:t>Knowledge on pollination and pollinator management is dispersed</a:t>
            </a:r>
          </a:p>
          <a:p>
            <a:endParaRPr lang="en-US" dirty="0" smtClean="0"/>
          </a:p>
          <a:p>
            <a:r>
              <a:rPr lang="en-US" dirty="0" smtClean="0"/>
              <a:t>Honeybee and wild bee community partly separated</a:t>
            </a:r>
          </a:p>
          <a:p>
            <a:endParaRPr lang="en-US" dirty="0"/>
          </a:p>
          <a:p>
            <a:r>
              <a:rPr lang="en-US" dirty="0" smtClean="0"/>
              <a:t>Multifactorial problem [e.g</a:t>
            </a:r>
            <a:r>
              <a:rPr lang="en-US" dirty="0"/>
              <a:t>. </a:t>
            </a:r>
            <a:r>
              <a:rPr lang="en-US" dirty="0" smtClean="0"/>
              <a:t>pests and pathogens, agricultural </a:t>
            </a:r>
            <a:r>
              <a:rPr lang="en-US" dirty="0" smtClean="0"/>
              <a:t>practice, conservation, climate change] </a:t>
            </a:r>
            <a:endParaRPr lang="en-US" dirty="0" smtClean="0"/>
          </a:p>
        </p:txBody>
      </p:sp>
      <p:pic>
        <p:nvPicPr>
          <p:cNvPr id="2050" name="Picture 2" descr="http://videosfrombarcelona.com/news/wp-content/uploads/2011/09/Fruit_Stall_in_Barcelona_Market-crop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206011"/>
            <a:ext cx="3613815" cy="359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899975" y="2348880"/>
            <a:ext cx="3180999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FOOD SECURITY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 GLOBAL CHALLENGE</a:t>
            </a:r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\\nnm.local\dino\koos.biesmeijer\Downloads\BB on strawberry (R. Karise)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10" t="46596" r="11556" b="9645"/>
          <a:stretch/>
        </p:blipFill>
        <p:spPr bwMode="auto">
          <a:xfrm>
            <a:off x="1332797" y="4451089"/>
            <a:ext cx="2367801" cy="2002247"/>
          </a:xfrm>
          <a:prstGeom prst="rect">
            <a:avLst/>
          </a:prstGeom>
          <a:noFill/>
          <a:ln w="3810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991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1" y="1136938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 smtClean="0"/>
              <a:t>I </a:t>
            </a:r>
            <a:r>
              <a:rPr lang="nl-NL" sz="2000" b="1" dirty="0" err="1" smtClean="0"/>
              <a:t>will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send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you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an</a:t>
            </a:r>
            <a:r>
              <a:rPr lang="nl-NL" sz="2000" b="1" dirty="0" smtClean="0"/>
              <a:t> email </a:t>
            </a:r>
            <a:r>
              <a:rPr lang="nl-NL" sz="2000" b="1" dirty="0" err="1" smtClean="0"/>
              <a:t>with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what</a:t>
            </a:r>
            <a:r>
              <a:rPr lang="nl-NL" sz="2000" b="1" dirty="0" smtClean="0"/>
              <a:t> we </a:t>
            </a:r>
            <a:r>
              <a:rPr lang="nl-NL" sz="2000" b="1" dirty="0" err="1" smtClean="0"/>
              <a:t>agreed</a:t>
            </a:r>
            <a:r>
              <a:rPr lang="nl-NL" sz="2000" b="1" dirty="0" smtClean="0"/>
              <a:t>, </a:t>
            </a:r>
            <a:r>
              <a:rPr lang="nl-NL" sz="2000" b="1" dirty="0" err="1" smtClean="0"/>
              <a:t>what</a:t>
            </a:r>
            <a:r>
              <a:rPr lang="nl-NL" sz="2000" b="1" dirty="0" smtClean="0"/>
              <a:t> is </a:t>
            </a:r>
            <a:r>
              <a:rPr lang="nl-NL" sz="2000" b="1" dirty="0" err="1" smtClean="0"/>
              <a:t>expected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from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you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and</a:t>
            </a:r>
            <a:r>
              <a:rPr lang="nl-NL" sz="2000" b="1" dirty="0" smtClean="0"/>
              <a:t> the </a:t>
            </a:r>
            <a:r>
              <a:rPr lang="nl-NL" sz="2000" b="1" dirty="0" err="1" smtClean="0"/>
              <a:t>schedule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for</a:t>
            </a:r>
            <a:r>
              <a:rPr lang="nl-NL" sz="2000" b="1" dirty="0" smtClean="0"/>
              <a:t> </a:t>
            </a:r>
            <a:r>
              <a:rPr lang="nl-NL" sz="2000" b="1" dirty="0" err="1" smtClean="0"/>
              <a:t>your</a:t>
            </a:r>
            <a:r>
              <a:rPr lang="nl-NL" sz="2000" b="1" dirty="0" smtClean="0"/>
              <a:t> input</a:t>
            </a:r>
            <a:endParaRPr lang="en-US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2289066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600" b="1" dirty="0" err="1" smtClean="0">
                <a:solidFill>
                  <a:schemeClr val="tx2"/>
                </a:solidFill>
              </a:rPr>
              <a:t>Questions</a:t>
            </a:r>
            <a:r>
              <a:rPr lang="nl-NL" sz="3600" b="1" dirty="0" smtClean="0">
                <a:solidFill>
                  <a:schemeClr val="tx2"/>
                </a:solidFill>
              </a:rPr>
              <a:t> </a:t>
            </a:r>
            <a:r>
              <a:rPr lang="nl-NL" sz="3600" b="1" dirty="0" err="1" smtClean="0">
                <a:solidFill>
                  <a:schemeClr val="tx2"/>
                </a:solidFill>
              </a:rPr>
              <a:t>now</a:t>
            </a:r>
            <a:r>
              <a:rPr lang="nl-NL" sz="3600" b="1" dirty="0" smtClean="0">
                <a:solidFill>
                  <a:schemeClr val="tx2"/>
                </a:solidFill>
              </a:rPr>
              <a:t> ?</a:t>
            </a:r>
            <a:endParaRPr lang="en-US" sz="3600" b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3220234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800" b="1" dirty="0" smtClean="0">
                <a:solidFill>
                  <a:schemeClr val="tx2"/>
                </a:solidFill>
              </a:rPr>
              <a:t>later: email: </a:t>
            </a:r>
            <a:r>
              <a:rPr lang="nl-NL" sz="2800" b="1" dirty="0" smtClean="0">
                <a:solidFill>
                  <a:schemeClr val="tx2"/>
                </a:solidFill>
                <a:hlinkClick r:id="rId2"/>
              </a:rPr>
              <a:t>super-b@naturalis.nl</a:t>
            </a:r>
            <a:r>
              <a:rPr lang="en-US" sz="2800" b="1" dirty="0" smtClean="0">
                <a:solidFill>
                  <a:schemeClr val="tx2"/>
                </a:solidFill>
              </a:rPr>
              <a:t> </a:t>
            </a:r>
            <a:r>
              <a:rPr lang="nl-NL" sz="2800" b="1" dirty="0" smtClean="0">
                <a:solidFill>
                  <a:schemeClr val="tx2"/>
                </a:solidFill>
              </a:rPr>
              <a:t> 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57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63688" y="720233"/>
            <a:ext cx="42851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400" b="1" dirty="0" err="1" smtClean="0"/>
              <a:t>Example</a:t>
            </a:r>
            <a:r>
              <a:rPr lang="nl-NL" sz="2400" b="1" dirty="0" smtClean="0"/>
              <a:t> of </a:t>
            </a:r>
            <a:r>
              <a:rPr lang="nl-NL" sz="2400" b="1" dirty="0" err="1" smtClean="0"/>
              <a:t>what</a:t>
            </a:r>
            <a:r>
              <a:rPr lang="nl-NL" sz="2400" b="1" dirty="0" smtClean="0"/>
              <a:t> we </a:t>
            </a:r>
            <a:r>
              <a:rPr lang="nl-NL" sz="2400" b="1" dirty="0" err="1" smtClean="0"/>
              <a:t>can</a:t>
            </a:r>
            <a:r>
              <a:rPr lang="nl-NL" sz="2400" b="1" dirty="0" smtClean="0"/>
              <a:t> do: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7375822"/>
              </p:ext>
            </p:extLst>
          </p:nvPr>
        </p:nvGraphicFramePr>
        <p:xfrm>
          <a:off x="1235968" y="2420888"/>
          <a:ext cx="66484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2100"/>
                <a:gridCol w="1662100"/>
                <a:gridCol w="1662100"/>
                <a:gridCol w="1662100"/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MC meeting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€700/2d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50pp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smtClean="0"/>
                        <a:t>35.000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WG meeting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€700/2d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20pp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smtClean="0"/>
                        <a:t>14.000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sz="1600" dirty="0" err="1" smtClean="0"/>
                        <a:t>Local</a:t>
                      </a:r>
                      <a:r>
                        <a:rPr lang="nl-NL" sz="1600" dirty="0" smtClean="0"/>
                        <a:t> </a:t>
                      </a:r>
                      <a:r>
                        <a:rPr lang="nl-NL" sz="1600" dirty="0" err="1" smtClean="0"/>
                        <a:t>organiser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smtClean="0"/>
                        <a:t>2.000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Training</a:t>
                      </a:r>
                      <a:r>
                        <a:rPr lang="nl-NL" baseline="0" dirty="0" smtClean="0"/>
                        <a:t> event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trainer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800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smtClean="0"/>
                        <a:t>2.400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Trainee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650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smtClean="0"/>
                        <a:t>13.000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err="1" smtClean="0"/>
                        <a:t>Local</a:t>
                      </a:r>
                      <a:r>
                        <a:rPr lang="nl-NL" baseline="0" dirty="0" smtClean="0"/>
                        <a:t> </a:t>
                      </a:r>
                      <a:r>
                        <a:rPr lang="nl-NL" baseline="0" dirty="0" err="1" smtClean="0"/>
                        <a:t>organ</a:t>
                      </a:r>
                      <a:r>
                        <a:rPr lang="nl-NL" baseline="0" dirty="0" smtClean="0"/>
                        <a:t>.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2500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smtClean="0"/>
                        <a:t>2.500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l-NL" dirty="0" smtClean="0"/>
                        <a:t>STSM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1700/26d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smtClean="0"/>
                        <a:t>8.500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1000/10d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nl-NL" dirty="0" smtClean="0"/>
                        <a:t>10.000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63688" y="1414949"/>
            <a:ext cx="37244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General </a:t>
            </a:r>
            <a:r>
              <a:rPr lang="nl-NL" dirty="0" err="1" smtClean="0"/>
              <a:t>costs</a:t>
            </a:r>
            <a:r>
              <a:rPr lang="nl-NL" dirty="0" smtClean="0"/>
              <a:t>:</a:t>
            </a:r>
          </a:p>
          <a:p>
            <a:r>
              <a:rPr lang="nl-NL" dirty="0" smtClean="0"/>
              <a:t>15% </a:t>
            </a:r>
            <a:r>
              <a:rPr lang="nl-NL" dirty="0" err="1" smtClean="0"/>
              <a:t>Coordination</a:t>
            </a:r>
            <a:r>
              <a:rPr lang="nl-NL" dirty="0" smtClean="0"/>
              <a:t> </a:t>
            </a:r>
          </a:p>
          <a:p>
            <a:r>
              <a:rPr lang="nl-NL" dirty="0" smtClean="0"/>
              <a:t>Website Yr1:  4500, Yr2-4: 1000/</a:t>
            </a:r>
            <a:r>
              <a:rPr lang="nl-NL" dirty="0" err="1" smtClean="0"/>
              <a:t>yr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95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0" y="260648"/>
            <a:ext cx="86844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WHY SUPER-B ?</a:t>
            </a:r>
            <a:endParaRPr lang="nl-NL" sz="4400" b="1" dirty="0">
              <a:solidFill>
                <a:prstClr val="black"/>
              </a:solidFill>
            </a:endParaRPr>
          </a:p>
          <a:p>
            <a:pPr algn="ctr"/>
            <a:r>
              <a:rPr lang="nl-NL" sz="2800" b="1" dirty="0" err="1" smtClean="0"/>
              <a:t>Su</a:t>
            </a:r>
            <a:r>
              <a:rPr lang="nl-NL" sz="2800" b="1" dirty="0" err="1" smtClean="0">
                <a:solidFill>
                  <a:srgbClr val="E3004A"/>
                </a:solidFill>
              </a:rPr>
              <a:t>stainable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/>
              <a:t>P</a:t>
            </a:r>
            <a:r>
              <a:rPr lang="nl-NL" sz="2800" b="1" dirty="0" err="1" smtClean="0">
                <a:solidFill>
                  <a:srgbClr val="E3004A"/>
                </a:solidFill>
              </a:rPr>
              <a:t>ollination</a:t>
            </a:r>
            <a:r>
              <a:rPr lang="nl-NL" sz="2800" b="1" dirty="0" smtClean="0">
                <a:solidFill>
                  <a:srgbClr val="E3004A"/>
                </a:solidFill>
              </a:rPr>
              <a:t> in </a:t>
            </a:r>
            <a:r>
              <a:rPr lang="nl-NL" sz="2800" b="1" dirty="0" smtClean="0"/>
              <a:t>E</a:t>
            </a:r>
            <a:r>
              <a:rPr lang="nl-NL" sz="2800" b="1" dirty="0" smtClean="0">
                <a:solidFill>
                  <a:srgbClr val="E3004A"/>
                </a:solidFill>
              </a:rPr>
              <a:t>urope: </a:t>
            </a:r>
          </a:p>
          <a:p>
            <a:pPr algn="ctr"/>
            <a:r>
              <a:rPr lang="nl-NL" sz="2800" b="1" dirty="0" smtClean="0">
                <a:solidFill>
                  <a:srgbClr val="E3004A"/>
                </a:solidFill>
              </a:rPr>
              <a:t>joint </a:t>
            </a:r>
            <a:r>
              <a:rPr lang="nl-NL" sz="2800" b="1" dirty="0" smtClean="0"/>
              <a:t>R</a:t>
            </a:r>
            <a:r>
              <a:rPr lang="nl-NL" sz="2800" b="1" dirty="0" smtClean="0">
                <a:solidFill>
                  <a:srgbClr val="E3004A"/>
                </a:solidFill>
              </a:rPr>
              <a:t>esearch on </a:t>
            </a:r>
            <a:r>
              <a:rPr lang="nl-NL" sz="2800" b="1" dirty="0" err="1" smtClean="0"/>
              <a:t>B</a:t>
            </a:r>
            <a:r>
              <a:rPr lang="nl-NL" sz="2800" b="1" dirty="0" err="1" smtClean="0">
                <a:solidFill>
                  <a:srgbClr val="E3004A"/>
                </a:solidFill>
              </a:rPr>
              <a:t>ees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and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other</a:t>
            </a:r>
            <a:r>
              <a:rPr lang="nl-NL" sz="2800" b="1" dirty="0" smtClean="0">
                <a:solidFill>
                  <a:srgbClr val="E3004A"/>
                </a:solidFill>
              </a:rPr>
              <a:t> </a:t>
            </a:r>
            <a:r>
              <a:rPr lang="nl-NL" sz="2800" b="1" dirty="0" err="1" smtClean="0">
                <a:solidFill>
                  <a:srgbClr val="E3004A"/>
                </a:solidFill>
              </a:rPr>
              <a:t>pollinators</a:t>
            </a:r>
            <a:endParaRPr lang="en-US" sz="2800" b="1" dirty="0">
              <a:solidFill>
                <a:srgbClr val="E3004A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27985" y="1989987"/>
            <a:ext cx="43924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Need for sharing </a:t>
            </a:r>
            <a:r>
              <a:rPr lang="en-US" dirty="0"/>
              <a:t>of scientific, technological and practical information between countries, regions </a:t>
            </a:r>
            <a:r>
              <a:rPr lang="en-US" dirty="0" smtClean="0"/>
              <a:t>and taxa </a:t>
            </a:r>
          </a:p>
          <a:p>
            <a:endParaRPr lang="en-US" dirty="0" smtClean="0"/>
          </a:p>
          <a:p>
            <a:r>
              <a:rPr lang="en-US" dirty="0" smtClean="0"/>
              <a:t>To speed </a:t>
            </a:r>
            <a:r>
              <a:rPr lang="en-US" dirty="0"/>
              <a:t>up </a:t>
            </a:r>
            <a:r>
              <a:rPr lang="en-US" dirty="0" smtClean="0"/>
              <a:t>science, address emerging challenges</a:t>
            </a:r>
            <a:r>
              <a:rPr lang="en-US" dirty="0"/>
              <a:t>, </a:t>
            </a:r>
            <a:r>
              <a:rPr lang="en-US" dirty="0" smtClean="0"/>
              <a:t>develop agricultural </a:t>
            </a:r>
            <a:r>
              <a:rPr lang="en-US" dirty="0"/>
              <a:t>innovations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For improved agricultural </a:t>
            </a:r>
            <a:r>
              <a:rPr lang="en-US" dirty="0"/>
              <a:t>production and food </a:t>
            </a:r>
            <a:r>
              <a:rPr lang="en-US" dirty="0" smtClean="0"/>
              <a:t>security while </a:t>
            </a:r>
            <a:r>
              <a:rPr lang="en-US" dirty="0"/>
              <a:t>conserving biodiversity.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 forum </a:t>
            </a:r>
            <a:r>
              <a:rPr lang="en-US" dirty="0"/>
              <a:t>for </a:t>
            </a:r>
            <a:r>
              <a:rPr lang="en-US" dirty="0" smtClean="0"/>
              <a:t>standardization, </a:t>
            </a:r>
            <a:r>
              <a:rPr lang="en-US" dirty="0" smtClean="0"/>
              <a:t>shared </a:t>
            </a:r>
            <a:r>
              <a:rPr lang="en-US" dirty="0" smtClean="0"/>
              <a:t>information </a:t>
            </a:r>
            <a:r>
              <a:rPr lang="en-US" dirty="0"/>
              <a:t>platform </a:t>
            </a:r>
            <a:r>
              <a:rPr lang="en-US" dirty="0" smtClean="0"/>
              <a:t>for </a:t>
            </a:r>
            <a:r>
              <a:rPr lang="en-US" dirty="0"/>
              <a:t>knowledge </a:t>
            </a:r>
            <a:r>
              <a:rPr lang="en-US" dirty="0" smtClean="0"/>
              <a:t>and best </a:t>
            </a:r>
            <a:r>
              <a:rPr lang="en-US" dirty="0"/>
              <a:t>practices for (crop) pollination.</a:t>
            </a:r>
          </a:p>
        </p:txBody>
      </p:sp>
      <p:pic>
        <p:nvPicPr>
          <p:cNvPr id="2050" name="Picture 2" descr="http://videosfrombarcelona.com/news/wp-content/uploads/2011/09/Fruit_Stall_in_Barcelona_Market-crop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89987"/>
            <a:ext cx="3613815" cy="3599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899975" y="2132856"/>
            <a:ext cx="3180999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FOOD SECURITY</a:t>
            </a: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A GLOBAL CHALLENGE</a:t>
            </a:r>
            <a:endParaRPr lang="en-GB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2" descr="\\nnm.local\dino\koos.biesmeijer\Downloads\IMG_75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6" t="20245" r="6316" b="28583"/>
          <a:stretch/>
        </p:blipFill>
        <p:spPr bwMode="auto">
          <a:xfrm>
            <a:off x="761687" y="4778125"/>
            <a:ext cx="3457575" cy="1595489"/>
          </a:xfrm>
          <a:prstGeom prst="rect">
            <a:avLst/>
          </a:prstGeom>
          <a:noFill/>
          <a:ln w="38100">
            <a:solidFill>
              <a:srgbClr val="FFCC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80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google.com/mail/ca/u/0/?ui=2&amp;ik=b98d57a2df&amp;view=att&amp;th=14120249bfefd6ce&amp;attid=0.1&amp;disp=emb&amp;zw&amp;atsh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Rechthoek 8"/>
          <p:cNvSpPr/>
          <p:nvPr/>
        </p:nvSpPr>
        <p:spPr>
          <a:xfrm>
            <a:off x="323528" y="188640"/>
            <a:ext cx="77048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nl-NL" sz="4400" b="1" dirty="0" err="1" smtClean="0">
                <a:solidFill>
                  <a:schemeClr val="tx2"/>
                </a:solidFill>
              </a:rPr>
              <a:t>What</a:t>
            </a:r>
            <a:r>
              <a:rPr lang="nl-NL" sz="4400" b="1" dirty="0" smtClean="0">
                <a:solidFill>
                  <a:schemeClr val="tx2"/>
                </a:solidFill>
              </a:rPr>
              <a:t> </a:t>
            </a:r>
            <a:r>
              <a:rPr lang="nl-NL" sz="4400" b="1" dirty="0" err="1" smtClean="0">
                <a:solidFill>
                  <a:schemeClr val="tx2"/>
                </a:solidFill>
              </a:rPr>
              <a:t>will</a:t>
            </a:r>
            <a:r>
              <a:rPr lang="nl-NL" sz="4400" b="1" dirty="0" smtClean="0">
                <a:solidFill>
                  <a:schemeClr val="tx2"/>
                </a:solidFill>
              </a:rPr>
              <a:t> </a:t>
            </a:r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400" b="1" dirty="0" err="1" smtClean="0">
                <a:solidFill>
                  <a:schemeClr val="tx2"/>
                </a:solidFill>
              </a:rPr>
              <a:t>aim</a:t>
            </a:r>
            <a:r>
              <a:rPr lang="nl-NL" sz="4400" b="1" dirty="0" smtClean="0">
                <a:solidFill>
                  <a:schemeClr val="tx2"/>
                </a:solidFill>
              </a:rPr>
              <a:t> at ?</a:t>
            </a:r>
            <a:endParaRPr lang="nl-NL" sz="4400" b="1" dirty="0">
              <a:solidFill>
                <a:schemeClr val="tx2"/>
              </a:solidFill>
            </a:endParaRPr>
          </a:p>
        </p:txBody>
      </p:sp>
      <p:grpSp>
        <p:nvGrpSpPr>
          <p:cNvPr id="18" name="Groep 17"/>
          <p:cNvGrpSpPr/>
          <p:nvPr/>
        </p:nvGrpSpPr>
        <p:grpSpPr>
          <a:xfrm>
            <a:off x="460375" y="1435137"/>
            <a:ext cx="8504113" cy="4226111"/>
            <a:chOff x="460375" y="1363129"/>
            <a:chExt cx="8504113" cy="4226111"/>
          </a:xfrm>
        </p:grpSpPr>
        <p:pic>
          <p:nvPicPr>
            <p:cNvPr id="4" name="Picture 4" descr="\\nnm.local\dino\koos.biesmeijer\Downloads\DSC04166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35" t="31852" r="19819" b="13929"/>
            <a:stretch/>
          </p:blipFill>
          <p:spPr bwMode="auto">
            <a:xfrm>
              <a:off x="683568" y="3429240"/>
              <a:ext cx="2683262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Afbeelding 5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31000" contrast="-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12160" y="1712425"/>
              <a:ext cx="2800121" cy="1810704"/>
            </a:xfrm>
            <a:prstGeom prst="rect">
              <a:avLst/>
            </a:prstGeom>
          </p:spPr>
        </p:pic>
        <p:pic>
          <p:nvPicPr>
            <p:cNvPr id="7" name="Picture 3" descr="\\nnm.local\dino\koos.biesmeijer\Downloads\DSC04551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1403" y="1712425"/>
              <a:ext cx="2782765" cy="1737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\\nnm.local\dino\koos.biesmeijer\Downloads\IMG_7515.JPG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245" b="28583"/>
            <a:stretch/>
          </p:blipFill>
          <p:spPr bwMode="auto">
            <a:xfrm>
              <a:off x="3311427" y="3429240"/>
              <a:ext cx="5509045" cy="216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4" name="Picture 2" descr="http://www.fws.gov/northeast/science/images/strawberries_MeganNagel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602" y="1712426"/>
              <a:ext cx="2683262" cy="17168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1" name="Rechte verbindingslijn 10"/>
            <p:cNvCxnSpPr/>
            <p:nvPr/>
          </p:nvCxnSpPr>
          <p:spPr>
            <a:xfrm>
              <a:off x="460375" y="3429000"/>
              <a:ext cx="8504113" cy="240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Rechte verbindingslijn 13"/>
            <p:cNvCxnSpPr/>
            <p:nvPr/>
          </p:nvCxnSpPr>
          <p:spPr>
            <a:xfrm>
              <a:off x="3333776" y="1363129"/>
              <a:ext cx="14088" cy="422611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chte verbindingslijn 16"/>
            <p:cNvCxnSpPr/>
            <p:nvPr/>
          </p:nvCxnSpPr>
          <p:spPr>
            <a:xfrm>
              <a:off x="6098256" y="1363129"/>
              <a:ext cx="0" cy="206587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Tekstvak 18"/>
          <p:cNvSpPr txBox="1"/>
          <p:nvPr/>
        </p:nvSpPr>
        <p:spPr>
          <a:xfrm>
            <a:off x="755576" y="1138103"/>
            <a:ext cx="2374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Improve </a:t>
            </a:r>
            <a:r>
              <a:rPr lang="en-US" dirty="0" smtClean="0"/>
              <a:t>p</a:t>
            </a:r>
            <a:r>
              <a:rPr lang="en-US" dirty="0" smtClean="0"/>
              <a:t>ollination-derived </a:t>
            </a:r>
            <a:r>
              <a:rPr lang="nl-NL" dirty="0" smtClean="0"/>
              <a:t>services</a:t>
            </a:r>
            <a:endParaRPr lang="en-GB" dirty="0"/>
          </a:p>
        </p:txBody>
      </p:sp>
      <p:sp>
        <p:nvSpPr>
          <p:cNvPr id="22" name="Tekstvak 21"/>
          <p:cNvSpPr txBox="1"/>
          <p:nvPr/>
        </p:nvSpPr>
        <p:spPr>
          <a:xfrm>
            <a:off x="755576" y="5661248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Pollination research</a:t>
            </a:r>
            <a:endParaRPr lang="en-GB" dirty="0"/>
          </a:p>
        </p:txBody>
      </p:sp>
      <p:sp>
        <p:nvSpPr>
          <p:cNvPr id="23" name="Tekstvak 22"/>
          <p:cNvSpPr txBox="1"/>
          <p:nvPr/>
        </p:nvSpPr>
        <p:spPr>
          <a:xfrm>
            <a:off x="3749035" y="1268760"/>
            <a:ext cx="1903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Mitigation of loss</a:t>
            </a:r>
            <a:endParaRPr lang="en-GB" dirty="0"/>
          </a:p>
        </p:txBody>
      </p:sp>
      <p:sp>
        <p:nvSpPr>
          <p:cNvPr id="24" name="Tekstvak 23"/>
          <p:cNvSpPr txBox="1"/>
          <p:nvPr/>
        </p:nvSpPr>
        <p:spPr>
          <a:xfrm>
            <a:off x="6516216" y="1268760"/>
            <a:ext cx="16466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Drivers of loss</a:t>
            </a:r>
            <a:endParaRPr lang="en-GB" dirty="0"/>
          </a:p>
        </p:txBody>
      </p:sp>
      <p:sp>
        <p:nvSpPr>
          <p:cNvPr id="25" name="Tekstvak 24"/>
          <p:cNvSpPr txBox="1"/>
          <p:nvPr/>
        </p:nvSpPr>
        <p:spPr>
          <a:xfrm>
            <a:off x="3864302" y="5694338"/>
            <a:ext cx="4596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 network to share, tackle and develop</a:t>
            </a:r>
            <a:endParaRPr lang="en-GB" dirty="0"/>
          </a:p>
        </p:txBody>
      </p:sp>
      <p:sp>
        <p:nvSpPr>
          <p:cNvPr id="20" name="Rechthoek 19"/>
          <p:cNvSpPr/>
          <p:nvPr/>
        </p:nvSpPr>
        <p:spPr>
          <a:xfrm>
            <a:off x="664602" y="3142709"/>
            <a:ext cx="8155870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dirty="0"/>
              <a:t>The main objective of the Action is to integrate knowledge and develop methods to underpin sustainable pollination services in Europe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85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2" grpId="0"/>
      <p:bldP spid="23" grpId="0"/>
      <p:bldP spid="24" grpId="0"/>
      <p:bldP spid="25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386242" y="1435423"/>
            <a:ext cx="8650253" cy="475252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08052" y="44624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Structure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proposed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899592" y="2587551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Benefits of </a:t>
            </a:r>
            <a:r>
              <a:rPr lang="nl-NL" dirty="0" err="1" smtClean="0">
                <a:solidFill>
                  <a:schemeClr val="tx1"/>
                </a:solidFill>
              </a:rPr>
              <a:t>pollination</a:t>
            </a:r>
            <a:r>
              <a:rPr lang="nl-NL" dirty="0" smtClean="0">
                <a:solidFill>
                  <a:schemeClr val="tx1"/>
                </a:solidFill>
              </a:rPr>
              <a:t> services</a:t>
            </a: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>
                <a:solidFill>
                  <a:schemeClr val="tx1"/>
                </a:solidFill>
              </a:rPr>
              <a:t>Mette </a:t>
            </a:r>
            <a:r>
              <a:rPr lang="nl-NL" sz="1600" b="1" dirty="0" err="1">
                <a:solidFill>
                  <a:schemeClr val="tx1"/>
                </a:solidFill>
              </a:rPr>
              <a:t>Termansen</a:t>
            </a:r>
            <a:r>
              <a:rPr lang="nl-NL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>
                <a:solidFill>
                  <a:schemeClr val="tx2"/>
                </a:solidFill>
              </a:rPr>
              <a:t>Denmark]</a:t>
            </a:r>
          </a:p>
          <a:p>
            <a:pPr algn="ctr"/>
            <a:r>
              <a:rPr lang="nl-NL" sz="1600" dirty="0" smtClean="0">
                <a:solidFill>
                  <a:schemeClr val="tx1"/>
                </a:solidFill>
              </a:rPr>
              <a:t>Simon </a:t>
            </a:r>
            <a:r>
              <a:rPr lang="nl-NL" sz="1600" dirty="0" smtClean="0">
                <a:solidFill>
                  <a:schemeClr val="tx1"/>
                </a:solidFill>
              </a:rPr>
              <a:t>Potts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 smtClean="0">
                <a:solidFill>
                  <a:schemeClr val="tx2"/>
                </a:solidFill>
              </a:rPr>
              <a:t>UK</a:t>
            </a:r>
            <a:r>
              <a:rPr lang="nl-NL" sz="1600" dirty="0" smtClean="0">
                <a:solidFill>
                  <a:schemeClr val="tx2"/>
                </a:solidFill>
              </a:rPr>
              <a:t>]</a:t>
            </a:r>
            <a:endParaRPr lang="nl-NL" sz="1600" dirty="0" smtClean="0">
              <a:solidFill>
                <a:schemeClr val="tx2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918611" y="2587551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err="1" smtClean="0">
                <a:solidFill>
                  <a:schemeClr val="tx1"/>
                </a:solidFill>
              </a:rPr>
              <a:t>Pollination</a:t>
            </a:r>
            <a:r>
              <a:rPr lang="nl-NL" dirty="0" smtClean="0">
                <a:solidFill>
                  <a:schemeClr val="tx1"/>
                </a:solidFill>
              </a:rPr>
              <a:t> service delivery</a:t>
            </a:r>
          </a:p>
          <a:p>
            <a:pPr algn="ctr"/>
            <a:endParaRPr lang="nl-NL" dirty="0" smtClean="0">
              <a:solidFill>
                <a:schemeClr val="tx1"/>
              </a:solidFill>
            </a:endParaRP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err="1" smtClean="0">
                <a:solidFill>
                  <a:schemeClr val="tx1"/>
                </a:solidFill>
              </a:rPr>
              <a:t>Alex</a:t>
            </a:r>
            <a:r>
              <a:rPr lang="nl-NL" sz="1600" b="1" dirty="0" smtClean="0">
                <a:solidFill>
                  <a:schemeClr val="tx1"/>
                </a:solidFill>
              </a:rPr>
              <a:t> Klein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 smtClean="0">
                <a:solidFill>
                  <a:schemeClr val="tx2"/>
                </a:solidFill>
              </a:rPr>
              <a:t>Germany]</a:t>
            </a:r>
          </a:p>
          <a:p>
            <a:pPr algn="ctr"/>
            <a:r>
              <a:rPr lang="nl-NL" sz="1400" dirty="0" smtClean="0">
                <a:solidFill>
                  <a:schemeClr val="tx1"/>
                </a:solidFill>
              </a:rPr>
              <a:t>Luisa Carvalheiro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[Portugal]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937630" y="2587551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err="1" smtClean="0">
                <a:solidFill>
                  <a:schemeClr val="tx1"/>
                </a:solidFill>
              </a:rPr>
              <a:t>Mitigating</a:t>
            </a:r>
            <a:r>
              <a:rPr lang="nl-NL" dirty="0" smtClean="0">
                <a:solidFill>
                  <a:schemeClr val="tx1"/>
                </a:solidFill>
              </a:rPr>
              <a:t> </a:t>
            </a:r>
            <a:r>
              <a:rPr lang="nl-NL" dirty="0" err="1" smtClean="0">
                <a:solidFill>
                  <a:schemeClr val="tx1"/>
                </a:solidFill>
              </a:rPr>
              <a:t>pollination</a:t>
            </a:r>
            <a:r>
              <a:rPr lang="nl-NL" dirty="0" smtClean="0">
                <a:solidFill>
                  <a:schemeClr val="tx1"/>
                </a:solidFill>
              </a:rPr>
              <a:t> </a:t>
            </a:r>
            <a:r>
              <a:rPr lang="nl-NL" dirty="0" err="1" smtClean="0">
                <a:solidFill>
                  <a:schemeClr val="tx1"/>
                </a:solidFill>
              </a:rPr>
              <a:t>loss</a:t>
            </a:r>
            <a:endParaRPr lang="nl-NL" dirty="0" smtClean="0">
              <a:solidFill>
                <a:schemeClr val="tx1"/>
              </a:solidFill>
            </a:endParaRPr>
          </a:p>
          <a:p>
            <a:pPr algn="ctr"/>
            <a:endParaRPr lang="nl-NL" dirty="0" smtClean="0">
              <a:solidFill>
                <a:schemeClr val="tx1"/>
              </a:solidFill>
            </a:endParaRP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David Kleijn </a:t>
            </a: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[Netherlands]</a:t>
            </a:r>
          </a:p>
          <a:p>
            <a:pPr algn="ctr"/>
            <a:r>
              <a:rPr lang="nl-NL" sz="1400" dirty="0" smtClean="0">
                <a:solidFill>
                  <a:schemeClr val="tx1"/>
                </a:solidFill>
              </a:rPr>
              <a:t>Tjeerd </a:t>
            </a:r>
            <a:r>
              <a:rPr lang="nl-NL" sz="1400" dirty="0" err="1" smtClean="0">
                <a:solidFill>
                  <a:schemeClr val="tx1"/>
                </a:solidFill>
              </a:rPr>
              <a:t>Blacquiere</a:t>
            </a:r>
            <a:endParaRPr lang="nl-NL" sz="1400" dirty="0" smtClean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[Netherlands]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956648" y="2587551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Drivers of </a:t>
            </a:r>
            <a:r>
              <a:rPr lang="nl-NL" dirty="0" err="1" smtClean="0">
                <a:solidFill>
                  <a:schemeClr val="tx1"/>
                </a:solidFill>
              </a:rPr>
              <a:t>pollinator</a:t>
            </a:r>
            <a:r>
              <a:rPr lang="nl-NL" dirty="0" smtClean="0">
                <a:solidFill>
                  <a:schemeClr val="tx1"/>
                </a:solidFill>
              </a:rPr>
              <a:t> </a:t>
            </a:r>
            <a:r>
              <a:rPr lang="nl-NL" dirty="0" err="1" smtClean="0">
                <a:solidFill>
                  <a:schemeClr val="tx1"/>
                </a:solidFill>
              </a:rPr>
              <a:t>loss</a:t>
            </a:r>
            <a:endParaRPr lang="nl-NL" dirty="0" smtClean="0">
              <a:solidFill>
                <a:schemeClr val="tx1"/>
              </a:solidFill>
            </a:endParaRPr>
          </a:p>
          <a:p>
            <a:pPr algn="ctr"/>
            <a:endParaRPr lang="nl-NL" dirty="0" smtClean="0">
              <a:solidFill>
                <a:schemeClr val="tx1"/>
              </a:solidFill>
            </a:endParaRP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>
                <a:solidFill>
                  <a:schemeClr val="tx1"/>
                </a:solidFill>
              </a:rPr>
              <a:t>Marc Brown</a:t>
            </a: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>
                <a:solidFill>
                  <a:schemeClr val="tx2"/>
                </a:solidFill>
              </a:rPr>
              <a:t>[UK]</a:t>
            </a:r>
          </a:p>
          <a:p>
            <a:pPr algn="ctr"/>
            <a:r>
              <a:rPr lang="nl-NL" sz="1600" dirty="0" smtClean="0">
                <a:solidFill>
                  <a:schemeClr val="tx1"/>
                </a:solidFill>
              </a:rPr>
              <a:t>Rob </a:t>
            </a:r>
            <a:r>
              <a:rPr lang="nl-NL" sz="1600" dirty="0" smtClean="0">
                <a:solidFill>
                  <a:schemeClr val="tx1"/>
                </a:solidFill>
              </a:rPr>
              <a:t>Paxton</a:t>
            </a:r>
          </a:p>
          <a:p>
            <a:pPr algn="ctr"/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[Germany</a:t>
            </a:r>
            <a:r>
              <a:rPr lang="nl-NL" sz="1600" dirty="0" smtClean="0">
                <a:solidFill>
                  <a:schemeClr val="tx2"/>
                </a:solidFill>
              </a:rPr>
              <a:t>]</a:t>
            </a:r>
            <a:endParaRPr lang="nl-NL" sz="1600" dirty="0" smtClean="0">
              <a:solidFill>
                <a:schemeClr val="tx2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99592" y="5323855"/>
            <a:ext cx="7929264" cy="57606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err="1" smtClean="0">
                <a:solidFill>
                  <a:schemeClr val="tx1"/>
                </a:solidFill>
              </a:rPr>
              <a:t>Dissemination</a:t>
            </a:r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>
                <a:solidFill>
                  <a:schemeClr val="tx1"/>
                </a:solidFill>
              </a:rPr>
              <a:t>Lynn Dicks </a:t>
            </a:r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>
                <a:solidFill>
                  <a:schemeClr val="tx2"/>
                </a:solidFill>
              </a:rPr>
              <a:t>[UK</a:t>
            </a:r>
            <a:r>
              <a:rPr lang="nl-NL" sz="1600" dirty="0" smtClean="0">
                <a:solidFill>
                  <a:schemeClr val="tx2"/>
                </a:solidFill>
              </a:rPr>
              <a:t>]         </a:t>
            </a:r>
            <a:r>
              <a:rPr lang="nl-NL" sz="1600" b="1" dirty="0" smtClean="0">
                <a:solidFill>
                  <a:schemeClr val="tx1"/>
                </a:solidFill>
              </a:rPr>
              <a:t> </a:t>
            </a:r>
            <a:r>
              <a:rPr lang="nl-NL" sz="1600" b="1" dirty="0" err="1" smtClean="0">
                <a:solidFill>
                  <a:schemeClr val="tx1"/>
                </a:solidFill>
              </a:rPr>
              <a:t>Lyubomir</a:t>
            </a:r>
            <a:r>
              <a:rPr lang="nl-NL" sz="1600" b="1" dirty="0" smtClean="0">
                <a:solidFill>
                  <a:schemeClr val="tx1"/>
                </a:solidFill>
              </a:rPr>
              <a:t> </a:t>
            </a:r>
            <a:r>
              <a:rPr lang="nl-NL" sz="1600" b="1" dirty="0" err="1" smtClean="0">
                <a:solidFill>
                  <a:schemeClr val="tx1"/>
                </a:solidFill>
              </a:rPr>
              <a:t>Penev</a:t>
            </a:r>
            <a:r>
              <a:rPr lang="nl-NL" sz="1600" b="1" dirty="0" smtClean="0">
                <a:solidFill>
                  <a:schemeClr val="tx1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 smtClean="0">
                <a:solidFill>
                  <a:schemeClr val="tx2"/>
                </a:solidFill>
              </a:rPr>
              <a:t>Bulgaria] </a:t>
            </a:r>
            <a:r>
              <a:rPr lang="nl-NL" sz="1600" dirty="0">
                <a:solidFill>
                  <a:schemeClr val="tx2"/>
                </a:solidFill>
              </a:rPr>
              <a:t>	</a:t>
            </a:r>
            <a:endParaRPr lang="nl-NL" sz="1600" dirty="0" smtClean="0">
              <a:solidFill>
                <a:schemeClr val="tx2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903784" y="1651447"/>
            <a:ext cx="7929264" cy="64807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COORDINATION</a:t>
            </a:r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Koos Biesmeijer </a:t>
            </a:r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[Netherlands] </a:t>
            </a:r>
            <a:r>
              <a:rPr lang="nl-NL" sz="1600" b="1" dirty="0" smtClean="0">
                <a:solidFill>
                  <a:schemeClr val="tx1"/>
                </a:solidFill>
              </a:rPr>
              <a:t>	</a:t>
            </a:r>
            <a:r>
              <a:rPr lang="nl-NL" sz="1600" dirty="0" smtClean="0">
                <a:solidFill>
                  <a:schemeClr val="tx1"/>
                </a:solidFill>
              </a:rPr>
              <a:t>Peter </a:t>
            </a:r>
            <a:r>
              <a:rPr lang="nl-NL" sz="1600" dirty="0" err="1" smtClean="0">
                <a:solidFill>
                  <a:schemeClr val="tx1"/>
                </a:solidFill>
              </a:rPr>
              <a:t>Neumann</a:t>
            </a:r>
            <a:r>
              <a:rPr lang="nl-NL" sz="1600" dirty="0" smtClean="0">
                <a:solidFill>
                  <a:schemeClr val="tx1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 smtClean="0">
                <a:solidFill>
                  <a:schemeClr val="tx2"/>
                </a:solidFill>
              </a:rPr>
              <a:t>Switzerland] </a:t>
            </a:r>
            <a:r>
              <a:rPr lang="nl-NL" sz="1600" dirty="0">
                <a:solidFill>
                  <a:schemeClr val="tx2"/>
                </a:solidFill>
              </a:rPr>
              <a:t>	</a:t>
            </a:r>
            <a:endParaRPr lang="nl-NL" sz="1600" dirty="0" smtClean="0">
              <a:solidFill>
                <a:schemeClr val="tx2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903784" y="814065"/>
            <a:ext cx="7929264" cy="60422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&gt;60 </a:t>
            </a:r>
            <a:r>
              <a:rPr lang="nl-NL" dirty="0" smtClean="0">
                <a:solidFill>
                  <a:schemeClr val="tx1"/>
                </a:solidFill>
              </a:rPr>
              <a:t>members, </a:t>
            </a:r>
            <a:r>
              <a:rPr lang="nl-NL" dirty="0" smtClean="0">
                <a:solidFill>
                  <a:schemeClr val="tx1"/>
                </a:solidFill>
              </a:rPr>
              <a:t>&gt;26 </a:t>
            </a:r>
            <a:r>
              <a:rPr lang="nl-NL" dirty="0" smtClean="0">
                <a:solidFill>
                  <a:schemeClr val="tx1"/>
                </a:solidFill>
              </a:rPr>
              <a:t>COST </a:t>
            </a:r>
            <a:r>
              <a:rPr lang="nl-NL" dirty="0" err="1" smtClean="0">
                <a:solidFill>
                  <a:schemeClr val="tx1"/>
                </a:solidFill>
              </a:rPr>
              <a:t>countries</a:t>
            </a:r>
            <a:r>
              <a:rPr lang="nl-NL" dirty="0" smtClean="0">
                <a:solidFill>
                  <a:schemeClr val="tx1"/>
                </a:solidFill>
              </a:rPr>
              <a:t>, 4 non-COST, </a:t>
            </a:r>
            <a:endParaRPr lang="nl-NL" dirty="0" smtClean="0">
              <a:solidFill>
                <a:schemeClr val="tx1"/>
              </a:solidFill>
            </a:endParaRPr>
          </a:p>
          <a:p>
            <a:pPr algn="ctr"/>
            <a:r>
              <a:rPr lang="nl-NL" dirty="0" smtClean="0">
                <a:solidFill>
                  <a:schemeClr val="tx1"/>
                </a:solidFill>
              </a:rPr>
              <a:t>FAO</a:t>
            </a:r>
            <a:r>
              <a:rPr lang="nl-NL" dirty="0" smtClean="0">
                <a:solidFill>
                  <a:schemeClr val="tx1"/>
                </a:solidFill>
              </a:rPr>
              <a:t>, IUCN, </a:t>
            </a:r>
            <a:r>
              <a:rPr lang="nl-NL" dirty="0" smtClean="0">
                <a:solidFill>
                  <a:schemeClr val="tx1"/>
                </a:solidFill>
              </a:rPr>
              <a:t>EU, </a:t>
            </a:r>
            <a:r>
              <a:rPr lang="nl-NL" dirty="0" err="1" smtClean="0">
                <a:solidFill>
                  <a:schemeClr val="tx1"/>
                </a:solidFill>
              </a:rPr>
              <a:t>Syngenta</a:t>
            </a:r>
            <a:r>
              <a:rPr lang="nl-NL" dirty="0" smtClean="0">
                <a:solidFill>
                  <a:schemeClr val="tx1"/>
                </a:solidFill>
              </a:rPr>
              <a:t>, NFU, </a:t>
            </a:r>
            <a:r>
              <a:rPr lang="nl-NL" dirty="0" err="1" smtClean="0">
                <a:solidFill>
                  <a:schemeClr val="tx1"/>
                </a:solidFill>
              </a:rPr>
              <a:t>Koppert</a:t>
            </a:r>
            <a:r>
              <a:rPr lang="nl-NL" dirty="0" smtClean="0">
                <a:solidFill>
                  <a:schemeClr val="tx1"/>
                </a:solidFill>
              </a:rPr>
              <a:t>, Bayer, Bio-Best, ….</a:t>
            </a:r>
            <a:endParaRPr lang="nl-NL" sz="1600" dirty="0" smtClean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rot="16200000">
            <a:off x="-895201" y="3448573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bg1">
                    <a:lumMod val="50000"/>
                  </a:schemeClr>
                </a:solidFill>
              </a:rPr>
              <a:t>EXECUTIVE COMMITTEE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Up-Down Arrow 12"/>
          <p:cNvSpPr/>
          <p:nvPr/>
        </p:nvSpPr>
        <p:spPr>
          <a:xfrm>
            <a:off x="4733435" y="1291407"/>
            <a:ext cx="144016" cy="360040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Up-Down Arrow 14"/>
          <p:cNvSpPr/>
          <p:nvPr/>
        </p:nvSpPr>
        <p:spPr>
          <a:xfrm>
            <a:off x="1835696" y="2299518"/>
            <a:ext cx="144016" cy="284443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Up-Down Arrow 15"/>
          <p:cNvSpPr/>
          <p:nvPr/>
        </p:nvSpPr>
        <p:spPr>
          <a:xfrm>
            <a:off x="3851920" y="2299519"/>
            <a:ext cx="144016" cy="284443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Up-Down Arrow 17"/>
          <p:cNvSpPr/>
          <p:nvPr/>
        </p:nvSpPr>
        <p:spPr>
          <a:xfrm>
            <a:off x="7884368" y="2299519"/>
            <a:ext cx="144016" cy="284443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Up-Down Arrow 18"/>
          <p:cNvSpPr/>
          <p:nvPr/>
        </p:nvSpPr>
        <p:spPr>
          <a:xfrm>
            <a:off x="5868144" y="2299519"/>
            <a:ext cx="144016" cy="284443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Up-Down Arrow 19"/>
          <p:cNvSpPr/>
          <p:nvPr/>
        </p:nvSpPr>
        <p:spPr>
          <a:xfrm>
            <a:off x="1835696" y="5111419"/>
            <a:ext cx="144016" cy="284443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Up-Down Arrow 20"/>
          <p:cNvSpPr/>
          <p:nvPr/>
        </p:nvSpPr>
        <p:spPr>
          <a:xfrm>
            <a:off x="3851920" y="5111419"/>
            <a:ext cx="144016" cy="284443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Up-Down Arrow 21"/>
          <p:cNvSpPr/>
          <p:nvPr/>
        </p:nvSpPr>
        <p:spPr>
          <a:xfrm>
            <a:off x="7884368" y="5111419"/>
            <a:ext cx="144016" cy="284443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Up-Down Arrow 22"/>
          <p:cNvSpPr/>
          <p:nvPr/>
        </p:nvSpPr>
        <p:spPr>
          <a:xfrm>
            <a:off x="5868144" y="5111419"/>
            <a:ext cx="144016" cy="284443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Up-Down Arrow 27"/>
          <p:cNvSpPr/>
          <p:nvPr/>
        </p:nvSpPr>
        <p:spPr>
          <a:xfrm rot="16200000">
            <a:off x="2734002" y="3331509"/>
            <a:ext cx="209434" cy="421870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Up-Down Arrow 28"/>
          <p:cNvSpPr/>
          <p:nvPr/>
        </p:nvSpPr>
        <p:spPr>
          <a:xfrm rot="16200000">
            <a:off x="4760404" y="3331508"/>
            <a:ext cx="209434" cy="421870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Up-Down Arrow 29"/>
          <p:cNvSpPr/>
          <p:nvPr/>
        </p:nvSpPr>
        <p:spPr>
          <a:xfrm rot="16200000">
            <a:off x="6776628" y="3331508"/>
            <a:ext cx="209434" cy="421870"/>
          </a:xfrm>
          <a:prstGeom prst="up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47664" y="1636297"/>
            <a:ext cx="1608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Olga Crapels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46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1835696" y="1983746"/>
            <a:ext cx="2592288" cy="20882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r>
              <a:rPr lang="nl-NL" dirty="0" smtClean="0">
                <a:solidFill>
                  <a:schemeClr val="tx1"/>
                </a:solidFill>
              </a:rPr>
              <a:t>LIBERATION</a:t>
            </a:r>
          </a:p>
          <a:p>
            <a:r>
              <a:rPr lang="nl-NL" dirty="0" smtClean="0">
                <a:solidFill>
                  <a:schemeClr val="tx1"/>
                </a:solidFill>
              </a:rPr>
              <a:t>[FP7]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457647" y="1225477"/>
            <a:ext cx="2986561" cy="208823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STEP</a:t>
            </a:r>
          </a:p>
          <a:p>
            <a:pPr algn="ctr"/>
            <a:r>
              <a:rPr lang="nl-NL" dirty="0" smtClean="0">
                <a:solidFill>
                  <a:schemeClr val="tx1"/>
                </a:solidFill>
              </a:rPr>
              <a:t>[FP7]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4860033" y="3871399"/>
            <a:ext cx="2592288" cy="2088232"/>
          </a:xfrm>
          <a:prstGeom prst="ellipse">
            <a:avLst/>
          </a:prstGeom>
          <a:noFill/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ctr"/>
            <a:r>
              <a:rPr lang="nl-NL" dirty="0" smtClean="0">
                <a:solidFill>
                  <a:schemeClr val="tx1"/>
                </a:solidFill>
              </a:rPr>
              <a:t>BEEDOC</a:t>
            </a:r>
          </a:p>
          <a:p>
            <a:pPr algn="ctr"/>
            <a:r>
              <a:rPr lang="nl-NL" dirty="0" smtClean="0">
                <a:solidFill>
                  <a:schemeClr val="tx1"/>
                </a:solidFill>
              </a:rPr>
              <a:t>[FP7]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5688395" y="2269593"/>
            <a:ext cx="2810940" cy="2520280"/>
          </a:xfrm>
          <a:prstGeom prst="ellipse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pPr algn="r"/>
            <a:r>
              <a:rPr lang="nl-NL" dirty="0" smtClean="0">
                <a:solidFill>
                  <a:schemeClr val="tx1"/>
                </a:solidFill>
              </a:rPr>
              <a:t>COLOSS</a:t>
            </a:r>
          </a:p>
          <a:p>
            <a:pPr algn="r"/>
            <a:r>
              <a:rPr lang="nl-NL" dirty="0" smtClean="0">
                <a:solidFill>
                  <a:schemeClr val="tx1"/>
                </a:solidFill>
              </a:rPr>
              <a:t>[COST]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rot="19956026">
            <a:off x="2520111" y="3666640"/>
            <a:ext cx="2887391" cy="1800643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/>
          <a:lstStyle/>
          <a:p>
            <a:r>
              <a:rPr lang="nl-NL" dirty="0" smtClean="0">
                <a:solidFill>
                  <a:schemeClr val="tx1"/>
                </a:solidFill>
              </a:rPr>
              <a:t>FAO</a:t>
            </a:r>
          </a:p>
          <a:p>
            <a:r>
              <a:rPr lang="nl-NL" dirty="0" smtClean="0">
                <a:solidFill>
                  <a:schemeClr val="tx1"/>
                </a:solidFill>
              </a:rPr>
              <a:t>International</a:t>
            </a:r>
          </a:p>
          <a:p>
            <a:r>
              <a:rPr lang="nl-NL" dirty="0" err="1" smtClean="0">
                <a:solidFill>
                  <a:schemeClr val="tx1"/>
                </a:solidFill>
              </a:rPr>
              <a:t>Pollinator</a:t>
            </a:r>
            <a:endParaRPr lang="nl-NL" dirty="0" smtClean="0">
              <a:solidFill>
                <a:schemeClr val="tx1"/>
              </a:solidFill>
            </a:endParaRPr>
          </a:p>
          <a:p>
            <a:r>
              <a:rPr lang="nl-NL" dirty="0" err="1" smtClean="0">
                <a:solidFill>
                  <a:schemeClr val="tx1"/>
                </a:solidFill>
              </a:rPr>
              <a:t>Initiative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290" name="Picture 2" descr="LIBERATION 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369" y="1006515"/>
            <a:ext cx="1428750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www.bee-doc.eu/pics/header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66" r="6734"/>
          <a:stretch/>
        </p:blipFill>
        <p:spPr bwMode="auto">
          <a:xfrm>
            <a:off x="6842721" y="5094311"/>
            <a:ext cx="1219200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://www.ibra.org.uk/custom/COLOSS%20logo%20high%20re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2176165"/>
            <a:ext cx="1453888" cy="146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://www.eurekalert.org/multimedia/pub/rel/50583_re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490" y="925971"/>
            <a:ext cx="990548" cy="1223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agrobiodiversityplatform.org/files/2012/11/FAO1-150x15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949" y="4810929"/>
            <a:ext cx="734876" cy="73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http://www.arc.agric.za/uploads/images/3520_api1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621" y="5954106"/>
            <a:ext cx="1678305" cy="520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http://www.oceaniapollinator.org/images/opi_log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88" y="5287686"/>
            <a:ext cx="1228648" cy="589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4" name="Picture 16" descr="http://www.webbee.org.br/bpi/bpi_logo_en_gde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845" y="4869160"/>
            <a:ext cx="1021591" cy="38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Oval 8"/>
          <p:cNvSpPr/>
          <p:nvPr/>
        </p:nvSpPr>
        <p:spPr>
          <a:xfrm>
            <a:off x="4098589" y="2509974"/>
            <a:ext cx="2364870" cy="2056987"/>
          </a:xfrm>
          <a:prstGeom prst="ellipse">
            <a:avLst/>
          </a:prstGeom>
          <a:solidFill>
            <a:srgbClr val="25852A">
              <a:alpha val="47059"/>
            </a:srgbClr>
          </a:solidFill>
          <a:ln w="57150">
            <a:solidFill>
              <a:srgbClr val="25852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b="1" dirty="0" smtClean="0">
                <a:solidFill>
                  <a:schemeClr val="tx1"/>
                </a:solidFill>
              </a:rPr>
              <a:t>SUPER-B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4243" y="156530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SUPER-B: </a:t>
            </a:r>
            <a:r>
              <a:rPr lang="nl-NL" sz="4000" b="1" dirty="0" smtClean="0">
                <a:solidFill>
                  <a:prstClr val="black"/>
                </a:solidFill>
              </a:rPr>
              <a:t>positioning</a:t>
            </a:r>
            <a:endParaRPr lang="nl-NL" sz="44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57646" y="2753637"/>
            <a:ext cx="3913029" cy="156966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2400" b="1" dirty="0" smtClean="0">
                <a:solidFill>
                  <a:srgbClr val="FF0000"/>
                </a:solidFill>
              </a:rPr>
              <a:t>SUPER-B</a:t>
            </a:r>
            <a:r>
              <a:rPr lang="nl-NL" sz="2400" dirty="0" smtClean="0"/>
              <a:t>: </a:t>
            </a:r>
            <a:r>
              <a:rPr lang="nl-NL" sz="2400" dirty="0" smtClean="0"/>
              <a:t>[First] </a:t>
            </a:r>
            <a:r>
              <a:rPr lang="nl-NL" sz="2400" dirty="0" err="1" smtClean="0"/>
              <a:t>network</a:t>
            </a:r>
            <a:r>
              <a:rPr lang="nl-NL" sz="2400" dirty="0" smtClean="0"/>
              <a:t> </a:t>
            </a:r>
            <a:r>
              <a:rPr lang="nl-NL" sz="2400" dirty="0" err="1" smtClean="0"/>
              <a:t>with</a:t>
            </a:r>
            <a:r>
              <a:rPr lang="nl-NL" sz="2400" dirty="0" smtClean="0"/>
              <a:t> </a:t>
            </a:r>
            <a:r>
              <a:rPr lang="nl-NL" sz="2400" dirty="0" err="1" smtClean="0"/>
              <a:t>integrative</a:t>
            </a:r>
            <a:r>
              <a:rPr lang="nl-NL" sz="2400" dirty="0" smtClean="0"/>
              <a:t> </a:t>
            </a:r>
            <a:r>
              <a:rPr lang="nl-NL" sz="2400" dirty="0" err="1" smtClean="0"/>
              <a:t>and</a:t>
            </a:r>
            <a:r>
              <a:rPr lang="nl-NL" sz="2400" dirty="0" smtClean="0"/>
              <a:t> </a:t>
            </a:r>
            <a:r>
              <a:rPr lang="nl-NL" sz="2400" dirty="0" err="1" smtClean="0"/>
              <a:t>multidisciplinary</a:t>
            </a:r>
            <a:r>
              <a:rPr lang="nl-NL" sz="2400" dirty="0" smtClean="0"/>
              <a:t> focus on </a:t>
            </a:r>
            <a:r>
              <a:rPr lang="nl-NL" sz="2400" dirty="0" err="1" smtClean="0"/>
              <a:t>pollination</a:t>
            </a:r>
            <a:r>
              <a:rPr lang="nl-NL" sz="2400" dirty="0" smtClean="0"/>
              <a:t> services</a:t>
            </a:r>
            <a:endParaRPr lang="en-US" sz="2400" dirty="0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6214532"/>
            <a:ext cx="30045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000" b="1" i="1" dirty="0" smtClean="0">
                <a:solidFill>
                  <a:schemeClr val="tx2"/>
                </a:solidFill>
              </a:rPr>
              <a:t>ADD YOUR PROJECT!!</a:t>
            </a:r>
            <a:endParaRPr lang="en-US" sz="2000" b="1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48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will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address</a:t>
            </a:r>
            <a:r>
              <a:rPr lang="nl-NL" sz="4000" b="1" dirty="0" smtClean="0">
                <a:solidFill>
                  <a:schemeClr val="tx2"/>
                </a:solidFill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331640" y="357301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sz="2000" b="1" dirty="0" smtClean="0">
                <a:solidFill>
                  <a:schemeClr val="tx2"/>
                </a:solidFill>
              </a:rPr>
              <a:t>Benefits of </a:t>
            </a:r>
            <a:r>
              <a:rPr lang="nl-NL" sz="2000" b="1" dirty="0" err="1" smtClean="0">
                <a:solidFill>
                  <a:schemeClr val="tx2"/>
                </a:solidFill>
              </a:rPr>
              <a:t>pollination</a:t>
            </a:r>
            <a:r>
              <a:rPr lang="nl-NL" sz="2000" b="1" dirty="0" smtClean="0">
                <a:solidFill>
                  <a:schemeClr val="tx2"/>
                </a:solidFill>
              </a:rPr>
              <a:t> services</a:t>
            </a: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>
                <a:solidFill>
                  <a:schemeClr val="tx1"/>
                </a:solidFill>
              </a:rPr>
              <a:t>Mette </a:t>
            </a:r>
            <a:r>
              <a:rPr lang="nl-NL" sz="1600" b="1" dirty="0" err="1">
                <a:solidFill>
                  <a:schemeClr val="tx1"/>
                </a:solidFill>
              </a:rPr>
              <a:t>Termansen</a:t>
            </a:r>
            <a:r>
              <a:rPr lang="nl-NL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>
                <a:solidFill>
                  <a:schemeClr val="tx2"/>
                </a:solidFill>
              </a:rPr>
              <a:t>Denmark]</a:t>
            </a: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Simon </a:t>
            </a:r>
            <a:r>
              <a:rPr lang="nl-NL" sz="1600" b="1" dirty="0" smtClean="0">
                <a:solidFill>
                  <a:schemeClr val="tx1"/>
                </a:solidFill>
              </a:rPr>
              <a:t>Potts </a:t>
            </a:r>
            <a:r>
              <a:rPr lang="nl-NL" sz="1600" b="1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[UK</a:t>
            </a:r>
            <a:r>
              <a:rPr lang="nl-NL" sz="1600" dirty="0" smtClean="0">
                <a:solidFill>
                  <a:schemeClr val="tx2"/>
                </a:solidFill>
              </a:rPr>
              <a:t>]</a:t>
            </a:r>
            <a:endParaRPr lang="nl-NL" sz="1600" dirty="0" smtClean="0">
              <a:solidFill>
                <a:schemeClr val="tx2"/>
              </a:solidFill>
            </a:endParaRPr>
          </a:p>
        </p:txBody>
      </p:sp>
      <p:pic>
        <p:nvPicPr>
          <p:cNvPr id="24" name="Picture 2" descr="http://www.fws.gov/northeast/science/images/strawberries_MeganNag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1872208" cy="144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vak 1"/>
          <p:cNvSpPr txBox="1"/>
          <p:nvPr/>
        </p:nvSpPr>
        <p:spPr>
          <a:xfrm>
            <a:off x="1685865" y="3060249"/>
            <a:ext cx="1339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Black" panose="020B0A04020102020204" pitchFamily="34" charset="0"/>
              </a:rPr>
              <a:t>WG </a:t>
            </a:r>
            <a:r>
              <a:rPr lang="en-US" sz="3200" b="1" dirty="0" smtClean="0">
                <a:latin typeface="Arial Black" panose="020B0A04020102020204" pitchFamily="34" charset="0"/>
              </a:rPr>
              <a:t>1</a:t>
            </a:r>
            <a:endParaRPr lang="en-GB" sz="3200" b="1" dirty="0">
              <a:latin typeface="Arial Black" panose="020B0A04020102020204" pitchFamily="34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3347864" y="1628800"/>
            <a:ext cx="5609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Establish crop pollination as an </a:t>
            </a:r>
            <a:r>
              <a:rPr lang="en-GB" b="1" dirty="0">
                <a:solidFill>
                  <a:schemeClr val="tx2"/>
                </a:solidFill>
              </a:rPr>
              <a:t>agricultural input</a:t>
            </a:r>
            <a:endParaRPr lang="en-GB" dirty="0">
              <a:solidFill>
                <a:schemeClr val="tx2"/>
              </a:solidFill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3374900" y="3789040"/>
            <a:ext cx="55175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Establish the </a:t>
            </a:r>
            <a:r>
              <a:rPr lang="en-GB" b="1" dirty="0">
                <a:solidFill>
                  <a:schemeClr val="tx2"/>
                </a:solidFill>
              </a:rPr>
              <a:t>wider benefits </a:t>
            </a:r>
            <a:r>
              <a:rPr lang="en-GB" b="1" dirty="0"/>
              <a:t>of pollinators and pollination for ecosystem service provision</a:t>
            </a:r>
            <a:endParaRPr lang="en-GB" dirty="0"/>
          </a:p>
        </p:txBody>
      </p:sp>
      <p:sp>
        <p:nvSpPr>
          <p:cNvPr id="14" name="Rechthoek 13"/>
          <p:cNvSpPr/>
          <p:nvPr/>
        </p:nvSpPr>
        <p:spPr>
          <a:xfrm>
            <a:off x="3412187" y="1998132"/>
            <a:ext cx="554490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tabLst>
                <a:tab pos="180975" algn="l"/>
              </a:tabLst>
            </a:pPr>
            <a:r>
              <a:rPr lang="en-US" sz="1400" dirty="0" smtClean="0"/>
              <a:t>-	Quantify relative </a:t>
            </a:r>
            <a:r>
              <a:rPr lang="en-US" sz="1400" b="1" dirty="0"/>
              <a:t>contributions of insect pollination to </a:t>
            </a:r>
            <a:r>
              <a:rPr lang="en-US" sz="1400" b="1" dirty="0" smtClean="0"/>
              <a:t>crop production </a:t>
            </a:r>
          </a:p>
          <a:p>
            <a:pPr marL="180975" indent="-180975">
              <a:tabLst>
                <a:tab pos="180975" algn="l"/>
              </a:tabLst>
            </a:pPr>
            <a:r>
              <a:rPr lang="en-US" sz="1400" dirty="0" smtClean="0"/>
              <a:t>- 	</a:t>
            </a:r>
            <a:r>
              <a:rPr lang="en-US" sz="1400" b="1" dirty="0" smtClean="0"/>
              <a:t>Understand </a:t>
            </a:r>
            <a:r>
              <a:rPr lang="en-US" sz="1400" b="1" dirty="0"/>
              <a:t>the barriers and incentives </a:t>
            </a:r>
            <a:r>
              <a:rPr lang="en-US" sz="1400" dirty="0"/>
              <a:t>to </a:t>
            </a:r>
            <a:r>
              <a:rPr lang="en-US" sz="1400" dirty="0" smtClean="0"/>
              <a:t>farmers embedding </a:t>
            </a:r>
            <a:r>
              <a:rPr lang="en-US" sz="1400" dirty="0"/>
              <a:t>pollination into standard </a:t>
            </a:r>
            <a:r>
              <a:rPr lang="en-US" sz="1400" dirty="0" smtClean="0"/>
              <a:t>practices</a:t>
            </a:r>
            <a:endParaRPr lang="en-US" sz="1400" dirty="0"/>
          </a:p>
          <a:p>
            <a:pPr marL="180975" indent="-180975">
              <a:tabLst>
                <a:tab pos="180975" algn="l"/>
              </a:tabLst>
            </a:pPr>
            <a:r>
              <a:rPr lang="en-US" sz="1400" dirty="0" smtClean="0"/>
              <a:t>- 	</a:t>
            </a:r>
            <a:r>
              <a:rPr lang="en-US" sz="1400" b="1" dirty="0" smtClean="0"/>
              <a:t>Develop </a:t>
            </a:r>
            <a:r>
              <a:rPr lang="en-US" sz="1400" b="1" dirty="0"/>
              <a:t>key messages and case studies </a:t>
            </a:r>
            <a:r>
              <a:rPr lang="en-US" sz="1400" dirty="0" smtClean="0"/>
              <a:t>to underpin </a:t>
            </a:r>
            <a:r>
              <a:rPr lang="en-US" sz="1400" dirty="0"/>
              <a:t>multi-media materials to enable pollination to be taken into account in European agriculture </a:t>
            </a:r>
            <a:r>
              <a:rPr lang="en-US" sz="1400" dirty="0" smtClean="0"/>
              <a:t>decision </a:t>
            </a:r>
            <a:r>
              <a:rPr lang="en-GB" sz="1400" dirty="0" smtClean="0"/>
              <a:t>making</a:t>
            </a:r>
            <a:r>
              <a:rPr lang="en-GB" sz="1400" dirty="0"/>
              <a:t>.</a:t>
            </a:r>
          </a:p>
        </p:txBody>
      </p:sp>
      <p:sp>
        <p:nvSpPr>
          <p:cNvPr id="25" name="Rechthoek 24"/>
          <p:cNvSpPr/>
          <p:nvPr/>
        </p:nvSpPr>
        <p:spPr>
          <a:xfrm>
            <a:off x="3419872" y="4444177"/>
            <a:ext cx="547260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>
              <a:buFontTx/>
              <a:buChar char="-"/>
              <a:tabLst>
                <a:tab pos="180975" algn="l"/>
              </a:tabLst>
            </a:pPr>
            <a:r>
              <a:rPr lang="en-US" sz="1400" b="1" dirty="0" smtClean="0"/>
              <a:t>Review </a:t>
            </a:r>
            <a:r>
              <a:rPr lang="en-US" sz="1400" b="1" dirty="0"/>
              <a:t>the evidence </a:t>
            </a:r>
            <a:r>
              <a:rPr lang="en-US" sz="1400" dirty="0"/>
              <a:t>for the aesthetic, recreational and cultural </a:t>
            </a:r>
            <a:r>
              <a:rPr lang="en-US" sz="1400" dirty="0" smtClean="0"/>
              <a:t>values derived </a:t>
            </a:r>
            <a:r>
              <a:rPr lang="en-US" sz="1400" dirty="0"/>
              <a:t>from pollinators and pollination services </a:t>
            </a:r>
            <a:endParaRPr lang="en-US" sz="1400" dirty="0" smtClean="0"/>
          </a:p>
          <a:p>
            <a:pPr marL="180975" indent="-180975">
              <a:buFontTx/>
              <a:buChar char="-"/>
              <a:tabLst>
                <a:tab pos="180975" algn="l"/>
              </a:tabLst>
            </a:pPr>
            <a:r>
              <a:rPr lang="en-US" sz="1400" dirty="0" smtClean="0"/>
              <a:t>Explore </a:t>
            </a:r>
            <a:r>
              <a:rPr lang="en-US" sz="1400" dirty="0"/>
              <a:t>ways to </a:t>
            </a:r>
            <a:r>
              <a:rPr lang="en-US" sz="1400" b="1" dirty="0"/>
              <a:t>integrate pollination into the activities </a:t>
            </a:r>
            <a:r>
              <a:rPr lang="en-US" sz="1400" dirty="0" smtClean="0"/>
              <a:t>of land </a:t>
            </a:r>
            <a:r>
              <a:rPr lang="en-US" sz="1400" dirty="0"/>
              <a:t>managers, conservationists, policy advisors, industry, planners and the general public.</a:t>
            </a:r>
            <a:endParaRPr lang="en-GB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330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7" grpId="0"/>
      <p:bldP spid="14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\\nnm.local\dino\koos.biesmeijer\Downloads\DSC0416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5" t="31852" r="19819" b="13929"/>
          <a:stretch/>
        </p:blipFill>
        <p:spPr bwMode="auto">
          <a:xfrm>
            <a:off x="1331640" y="1569373"/>
            <a:ext cx="1852042" cy="149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will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address</a:t>
            </a:r>
            <a:r>
              <a:rPr lang="nl-NL" sz="4000" b="1" dirty="0" smtClean="0">
                <a:solidFill>
                  <a:schemeClr val="tx2"/>
                </a:solidFill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685865" y="3060249"/>
            <a:ext cx="13398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Black" panose="020B0A04020102020204" pitchFamily="34" charset="0"/>
              </a:rPr>
              <a:t>WG </a:t>
            </a:r>
            <a:r>
              <a:rPr lang="en-US" sz="3200" b="1" dirty="0" smtClean="0">
                <a:latin typeface="Arial Black" panose="020B0A04020102020204" pitchFamily="34" charset="0"/>
              </a:rPr>
              <a:t>2</a:t>
            </a:r>
            <a:endParaRPr lang="en-GB" sz="3200" b="1" dirty="0">
              <a:latin typeface="Arial Black" panose="020B0A04020102020204" pitchFamily="34" charset="0"/>
            </a:endParaRPr>
          </a:p>
        </p:txBody>
      </p:sp>
      <p:sp>
        <p:nvSpPr>
          <p:cNvPr id="12" name="Tekstvak 11"/>
          <p:cNvSpPr txBox="1"/>
          <p:nvPr/>
        </p:nvSpPr>
        <p:spPr>
          <a:xfrm>
            <a:off x="3707904" y="1556792"/>
            <a:ext cx="5040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Assess </a:t>
            </a:r>
            <a:r>
              <a:rPr lang="en-GB" b="1" dirty="0">
                <a:solidFill>
                  <a:schemeClr val="tx2"/>
                </a:solidFill>
              </a:rPr>
              <a:t>variability</a:t>
            </a:r>
            <a:r>
              <a:rPr lang="en-GB" b="1" dirty="0"/>
              <a:t> of main pollinators across different crops and regions</a:t>
            </a:r>
            <a:endParaRPr lang="en-GB" dirty="0"/>
          </a:p>
        </p:txBody>
      </p:sp>
      <p:sp>
        <p:nvSpPr>
          <p:cNvPr id="10" name="Rounded Rectangle 4"/>
          <p:cNvSpPr/>
          <p:nvPr/>
        </p:nvSpPr>
        <p:spPr>
          <a:xfrm>
            <a:off x="1331640" y="357301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sz="2000" b="1" dirty="0" err="1" smtClean="0">
                <a:solidFill>
                  <a:schemeClr val="tx2"/>
                </a:solidFill>
              </a:rPr>
              <a:t>Pollination</a:t>
            </a:r>
            <a:r>
              <a:rPr lang="nl-NL" sz="2000" b="1" dirty="0" smtClean="0">
                <a:solidFill>
                  <a:schemeClr val="tx2"/>
                </a:solidFill>
              </a:rPr>
              <a:t> service delivery</a:t>
            </a: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err="1" smtClean="0">
                <a:solidFill>
                  <a:schemeClr val="tx1"/>
                </a:solidFill>
              </a:rPr>
              <a:t>Alex</a:t>
            </a:r>
            <a:r>
              <a:rPr lang="nl-NL" sz="1600" b="1" dirty="0" smtClean="0">
                <a:solidFill>
                  <a:schemeClr val="tx1"/>
                </a:solidFill>
              </a:rPr>
              <a:t> Klein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 smtClean="0">
                <a:solidFill>
                  <a:schemeClr val="tx2"/>
                </a:solidFill>
              </a:rPr>
              <a:t>Germany]</a:t>
            </a:r>
          </a:p>
          <a:p>
            <a:pPr algn="ctr"/>
            <a:endParaRPr lang="nl-NL" sz="1600" dirty="0" smtClean="0">
              <a:solidFill>
                <a:schemeClr val="tx2"/>
              </a:solidFill>
            </a:endParaRPr>
          </a:p>
          <a:p>
            <a:pPr algn="ctr"/>
            <a:r>
              <a:rPr lang="nl-NL" sz="1400" b="1" dirty="0" smtClean="0">
                <a:solidFill>
                  <a:schemeClr val="tx1"/>
                </a:solidFill>
              </a:rPr>
              <a:t>Luisa Carvalheiro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 </a:t>
            </a:r>
            <a:r>
              <a:rPr lang="nl-NL" sz="1600" dirty="0" smtClean="0">
                <a:solidFill>
                  <a:schemeClr val="tx2"/>
                </a:solidFill>
              </a:rPr>
              <a:t>[Portugal]</a:t>
            </a:r>
          </a:p>
        </p:txBody>
      </p:sp>
      <p:sp>
        <p:nvSpPr>
          <p:cNvPr id="4" name="Rechthoek 3"/>
          <p:cNvSpPr/>
          <p:nvPr/>
        </p:nvSpPr>
        <p:spPr>
          <a:xfrm>
            <a:off x="3707904" y="2532578"/>
            <a:ext cx="5421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Compile information on </a:t>
            </a:r>
            <a:r>
              <a:rPr lang="en-GB" b="1" dirty="0">
                <a:solidFill>
                  <a:schemeClr val="tx2"/>
                </a:solidFill>
              </a:rPr>
              <a:t>pollinator management</a:t>
            </a:r>
            <a:r>
              <a:rPr lang="en-GB" b="1" dirty="0"/>
              <a:t> </a:t>
            </a:r>
            <a:r>
              <a:rPr lang="en-GB" b="1" dirty="0" smtClean="0"/>
              <a:t>practices [wild and managed </a:t>
            </a:r>
            <a:r>
              <a:rPr lang="en-GB" b="1" dirty="0" err="1" smtClean="0"/>
              <a:t>spp</a:t>
            </a:r>
            <a:r>
              <a:rPr lang="en-GB" b="1" dirty="0" smtClean="0"/>
              <a:t>]</a:t>
            </a:r>
            <a:endParaRPr lang="en-GB" dirty="0"/>
          </a:p>
        </p:txBody>
      </p:sp>
      <p:sp>
        <p:nvSpPr>
          <p:cNvPr id="5" name="Rechthoek 4"/>
          <p:cNvSpPr/>
          <p:nvPr/>
        </p:nvSpPr>
        <p:spPr>
          <a:xfrm>
            <a:off x="3707904" y="350836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/>
              <a:t>Synthesize available evidence on the importance of </a:t>
            </a:r>
            <a:r>
              <a:rPr lang="en-US" b="1" dirty="0">
                <a:solidFill>
                  <a:schemeClr val="tx2"/>
                </a:solidFill>
              </a:rPr>
              <a:t>pollinator diversity </a:t>
            </a:r>
            <a:r>
              <a:rPr lang="en-US" b="1" dirty="0"/>
              <a:t>across crops and regions</a:t>
            </a:r>
            <a:endParaRPr lang="en-GB" dirty="0"/>
          </a:p>
        </p:txBody>
      </p:sp>
      <p:sp>
        <p:nvSpPr>
          <p:cNvPr id="6" name="Rechthoek 5"/>
          <p:cNvSpPr/>
          <p:nvPr/>
        </p:nvSpPr>
        <p:spPr>
          <a:xfrm>
            <a:off x="3707904" y="47611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Identify </a:t>
            </a:r>
            <a:r>
              <a:rPr lang="en-US" b="1" dirty="0"/>
              <a:t>synergies and trade-offs in </a:t>
            </a:r>
            <a:r>
              <a:rPr lang="en-US" b="1" dirty="0">
                <a:solidFill>
                  <a:schemeClr val="tx2"/>
                </a:solidFill>
              </a:rPr>
              <a:t>service delivery </a:t>
            </a:r>
            <a:r>
              <a:rPr lang="en-US" b="1" dirty="0"/>
              <a:t>between wild and managed pollinators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  <p:sp>
        <p:nvSpPr>
          <p:cNvPr id="15" name="Rechthoek 5"/>
          <p:cNvSpPr/>
          <p:nvPr/>
        </p:nvSpPr>
        <p:spPr>
          <a:xfrm>
            <a:off x="3707904" y="58180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Assess role of pollination for </a:t>
            </a:r>
            <a:r>
              <a:rPr lang="en-US" b="1" dirty="0" smtClean="0">
                <a:solidFill>
                  <a:schemeClr val="tx2"/>
                </a:solidFill>
              </a:rPr>
              <a:t>wild plants </a:t>
            </a:r>
            <a:r>
              <a:rPr lang="en-US" b="1" dirty="0" smtClean="0"/>
              <a:t>and biodiversity conservation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1405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5" grpId="0"/>
      <p:bldP spid="6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\\nnm.local\dino\koos.biesmeijer\Downloads\DSC045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1669224"/>
            <a:ext cx="1852041" cy="1389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le 5"/>
          <p:cNvSpPr/>
          <p:nvPr/>
        </p:nvSpPr>
        <p:spPr>
          <a:xfrm>
            <a:off x="1331640" y="3573016"/>
            <a:ext cx="1872208" cy="252028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/>
            <a:r>
              <a:rPr lang="nl-NL" sz="2000" b="1" dirty="0" err="1" smtClean="0">
                <a:solidFill>
                  <a:schemeClr val="tx2"/>
                </a:solidFill>
              </a:rPr>
              <a:t>Mitigating</a:t>
            </a:r>
            <a:r>
              <a:rPr lang="nl-NL" sz="2000" b="1" dirty="0" smtClean="0">
                <a:solidFill>
                  <a:schemeClr val="tx2"/>
                </a:solidFill>
              </a:rPr>
              <a:t> </a:t>
            </a:r>
            <a:r>
              <a:rPr lang="nl-NL" sz="2000" b="1" dirty="0" err="1" smtClean="0">
                <a:solidFill>
                  <a:schemeClr val="tx2"/>
                </a:solidFill>
              </a:rPr>
              <a:t>pollination</a:t>
            </a:r>
            <a:r>
              <a:rPr lang="nl-NL" sz="2000" b="1" dirty="0" smtClean="0">
                <a:solidFill>
                  <a:schemeClr val="tx2"/>
                </a:solidFill>
              </a:rPr>
              <a:t> </a:t>
            </a:r>
            <a:r>
              <a:rPr lang="nl-NL" sz="2000" b="1" dirty="0" err="1" smtClean="0">
                <a:solidFill>
                  <a:schemeClr val="tx2"/>
                </a:solidFill>
              </a:rPr>
              <a:t>loss</a:t>
            </a:r>
            <a:endParaRPr lang="nl-NL" sz="2000" b="1" dirty="0" smtClean="0">
              <a:solidFill>
                <a:schemeClr val="tx2"/>
              </a:solidFill>
            </a:endParaRPr>
          </a:p>
          <a:p>
            <a:pPr algn="ctr"/>
            <a:endParaRPr lang="nl-NL" dirty="0">
              <a:solidFill>
                <a:schemeClr val="tx1"/>
              </a:solidFill>
            </a:endParaRPr>
          </a:p>
          <a:p>
            <a:pPr algn="ctr"/>
            <a:r>
              <a:rPr lang="nl-NL" sz="1600" b="1" dirty="0" smtClean="0">
                <a:solidFill>
                  <a:schemeClr val="tx1"/>
                </a:solidFill>
              </a:rPr>
              <a:t>David Kleijn </a:t>
            </a: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 smtClean="0">
                <a:solidFill>
                  <a:schemeClr val="tx2"/>
                </a:solidFill>
              </a:rPr>
              <a:t>Netherlands]</a:t>
            </a:r>
          </a:p>
          <a:p>
            <a:pPr algn="ctr"/>
            <a:endParaRPr lang="nl-NL" sz="1600" dirty="0" smtClean="0">
              <a:solidFill>
                <a:schemeClr val="tx2"/>
              </a:solidFill>
            </a:endParaRPr>
          </a:p>
          <a:p>
            <a:pPr algn="ctr"/>
            <a:r>
              <a:rPr lang="nl-NL" sz="1400" b="1" dirty="0" smtClean="0">
                <a:solidFill>
                  <a:schemeClr val="tx1"/>
                </a:solidFill>
              </a:rPr>
              <a:t>Tjeerd </a:t>
            </a:r>
            <a:r>
              <a:rPr lang="nl-NL" sz="1400" b="1" dirty="0" err="1" smtClean="0">
                <a:solidFill>
                  <a:schemeClr val="tx1"/>
                </a:solidFill>
              </a:rPr>
              <a:t>Blacquiere</a:t>
            </a:r>
            <a:endParaRPr lang="nl-NL" sz="1400" b="1" dirty="0" smtClean="0">
              <a:solidFill>
                <a:schemeClr val="tx1"/>
              </a:solidFill>
            </a:endParaRPr>
          </a:p>
          <a:p>
            <a:pPr algn="ctr"/>
            <a:r>
              <a:rPr lang="nl-NL" sz="1600" dirty="0" smtClean="0">
                <a:solidFill>
                  <a:schemeClr val="tx2"/>
                </a:solidFill>
              </a:rPr>
              <a:t>[</a:t>
            </a:r>
            <a:r>
              <a:rPr lang="nl-NL" sz="1600" dirty="0" smtClean="0">
                <a:solidFill>
                  <a:schemeClr val="tx2"/>
                </a:solidFill>
              </a:rPr>
              <a:t>Netherlands]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08052" y="260648"/>
            <a:ext cx="86844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400" b="1" dirty="0" smtClean="0">
                <a:solidFill>
                  <a:prstClr val="black"/>
                </a:solidFill>
              </a:rPr>
              <a:t>SUPER-B </a:t>
            </a:r>
            <a:r>
              <a:rPr lang="nl-NL" sz="4000" b="1" dirty="0" err="1" smtClean="0">
                <a:solidFill>
                  <a:schemeClr val="tx2"/>
                </a:solidFill>
              </a:rPr>
              <a:t>will</a:t>
            </a:r>
            <a:r>
              <a:rPr lang="nl-NL" sz="4000" b="1" dirty="0" smtClean="0">
                <a:solidFill>
                  <a:schemeClr val="tx2"/>
                </a:solidFill>
              </a:rPr>
              <a:t> </a:t>
            </a:r>
            <a:r>
              <a:rPr lang="nl-NL" sz="4000" b="1" dirty="0" err="1" smtClean="0">
                <a:solidFill>
                  <a:schemeClr val="tx2"/>
                </a:solidFill>
              </a:rPr>
              <a:t>address</a:t>
            </a:r>
            <a:r>
              <a:rPr lang="nl-NL" sz="4000" b="1" dirty="0" smtClean="0">
                <a:solidFill>
                  <a:schemeClr val="tx2"/>
                </a:solidFill>
              </a:rPr>
              <a:t>:</a:t>
            </a:r>
            <a:endParaRPr lang="en-US" sz="2800" b="1" dirty="0">
              <a:solidFill>
                <a:schemeClr val="tx2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1685865" y="3060249"/>
            <a:ext cx="1301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Arial Black" panose="020B0A04020102020204" pitchFamily="34" charset="0"/>
              </a:rPr>
              <a:t>WP 3</a:t>
            </a:r>
            <a:endParaRPr lang="en-GB" sz="3200" b="1" dirty="0">
              <a:latin typeface="Arial Black" panose="020B0A04020102020204" pitchFamily="34" charset="0"/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3635896" y="1669224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Linking pollinat</a:t>
            </a:r>
            <a:r>
              <a:rPr lang="en-US" u="sng" dirty="0"/>
              <a:t>or</a:t>
            </a:r>
            <a:r>
              <a:rPr lang="en-US" b="1" dirty="0"/>
              <a:t> mitigation to </a:t>
            </a:r>
            <a:r>
              <a:rPr lang="en-US" b="1" dirty="0">
                <a:solidFill>
                  <a:schemeClr val="tx2"/>
                </a:solidFill>
              </a:rPr>
              <a:t>pollinat</a:t>
            </a:r>
            <a:r>
              <a:rPr lang="en-US" u="sng" dirty="0">
                <a:solidFill>
                  <a:schemeClr val="tx2"/>
                </a:solidFill>
              </a:rPr>
              <a:t>ion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smtClean="0">
                <a:solidFill>
                  <a:schemeClr val="tx2"/>
                </a:solidFill>
              </a:rPr>
              <a:t>mitigation</a:t>
            </a:r>
          </a:p>
          <a:p>
            <a:r>
              <a:rPr lang="nl-N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[e.g. Apis </a:t>
            </a:r>
            <a:r>
              <a:rPr lang="nl-NL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hives</a:t>
            </a:r>
            <a:r>
              <a:rPr lang="nl-N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l-NL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flower</a:t>
            </a:r>
            <a:r>
              <a:rPr lang="nl-N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l-NL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margins</a:t>
            </a:r>
            <a:r>
              <a:rPr lang="nl-N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habitat]</a:t>
            </a:r>
            <a:endParaRPr lang="en-GB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635896" y="2951108"/>
            <a:ext cx="4968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Uptake </a:t>
            </a:r>
            <a:r>
              <a:rPr lang="en-US" b="1" i="1" dirty="0" err="1">
                <a:solidFill>
                  <a:schemeClr val="tx2"/>
                </a:solidFill>
              </a:rPr>
              <a:t>vs</a:t>
            </a:r>
            <a:r>
              <a:rPr lang="en-US" b="1" i="1" dirty="0">
                <a:solidFill>
                  <a:schemeClr val="tx2"/>
                </a:solidFill>
              </a:rPr>
              <a:t> </a:t>
            </a:r>
            <a:r>
              <a:rPr lang="en-US" b="1" dirty="0">
                <a:solidFill>
                  <a:schemeClr val="tx2"/>
                </a:solidFill>
              </a:rPr>
              <a:t>availability of measures </a:t>
            </a:r>
            <a:r>
              <a:rPr lang="en-US" b="1" dirty="0"/>
              <a:t>as the key to effective mitigation of pollination loss</a:t>
            </a:r>
            <a:endParaRPr lang="en-GB" b="1" dirty="0"/>
          </a:p>
        </p:txBody>
      </p:sp>
      <p:sp>
        <p:nvSpPr>
          <p:cNvPr id="8" name="Rechthoek 7"/>
          <p:cNvSpPr/>
          <p:nvPr/>
        </p:nvSpPr>
        <p:spPr>
          <a:xfrm>
            <a:off x="3635896" y="4509990"/>
            <a:ext cx="4968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Mitigation measure </a:t>
            </a:r>
            <a:r>
              <a:rPr lang="en-US" b="1" dirty="0">
                <a:solidFill>
                  <a:schemeClr val="tx2"/>
                </a:solidFill>
              </a:rPr>
              <a:t>synergies </a:t>
            </a:r>
            <a:r>
              <a:rPr lang="en-US" b="1" dirty="0" smtClean="0">
                <a:solidFill>
                  <a:schemeClr val="tx2"/>
                </a:solidFill>
              </a:rPr>
              <a:t>and trade-offs</a:t>
            </a:r>
            <a:r>
              <a:rPr lang="en-US" b="1" dirty="0" smtClean="0"/>
              <a:t> between </a:t>
            </a:r>
            <a:r>
              <a:rPr lang="en-US" b="1" dirty="0"/>
              <a:t>managed and wild pollinators</a:t>
            </a:r>
            <a:endParaRPr lang="en-GB" b="1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9950" y="22467"/>
            <a:ext cx="979800" cy="9582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496" y="6453336"/>
            <a:ext cx="2512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Super-b@naturalis.nl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267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Naturalis corporate zonder voettekst">
  <a:themeElements>
    <a:clrScheme name="Naturalis">
      <a:dk1>
        <a:sysClr val="windowText" lastClr="000000"/>
      </a:dk1>
      <a:lt1>
        <a:srgbClr val="FFFFFF"/>
      </a:lt1>
      <a:dk2>
        <a:srgbClr val="E3004A"/>
      </a:dk2>
      <a:lt2>
        <a:srgbClr val="B2B1A8"/>
      </a:lt2>
      <a:accent1>
        <a:srgbClr val="3E2782"/>
      </a:accent1>
      <a:accent2>
        <a:srgbClr val="F29400"/>
      </a:accent2>
      <a:accent3>
        <a:srgbClr val="009EE0"/>
      </a:accent3>
      <a:accent4>
        <a:srgbClr val="542E08"/>
      </a:accent4>
      <a:accent5>
        <a:srgbClr val="FFED00"/>
      </a:accent5>
      <a:accent6>
        <a:srgbClr val="009932"/>
      </a:accent6>
      <a:hlink>
        <a:srgbClr val="3E2782"/>
      </a:hlink>
      <a:folHlink>
        <a:srgbClr val="000000"/>
      </a:folHlink>
    </a:clrScheme>
    <a:fontScheme name="Naturali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2787</TotalTime>
  <Words>1434</Words>
  <Application>Microsoft Office PowerPoint</Application>
  <PresentationFormat>On-screen Show (4:3)</PresentationFormat>
  <Paragraphs>320</Paragraphs>
  <Slides>21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Naturalis corporate zonder voettekst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NCB Naturalis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koos.biesmeijer</dc:creator>
  <cp:lastModifiedBy>koos.biesmeijer</cp:lastModifiedBy>
  <cp:revision>73</cp:revision>
  <dcterms:created xsi:type="dcterms:W3CDTF">2013-09-16T09:09:20Z</dcterms:created>
  <dcterms:modified xsi:type="dcterms:W3CDTF">2014-04-04T09:08:51Z</dcterms:modified>
</cp:coreProperties>
</file>